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84"/>
  </p:notesMasterIdLst>
  <p:sldIdLst>
    <p:sldId id="318" r:id="rId2"/>
    <p:sldId id="345" r:id="rId3"/>
    <p:sldId id="796" r:id="rId4"/>
    <p:sldId id="259" r:id="rId5"/>
    <p:sldId id="347" r:id="rId6"/>
    <p:sldId id="767" r:id="rId7"/>
    <p:sldId id="351" r:id="rId8"/>
    <p:sldId id="793" r:id="rId9"/>
    <p:sldId id="751" r:id="rId10"/>
    <p:sldId id="749" r:id="rId11"/>
    <p:sldId id="752" r:id="rId12"/>
    <p:sldId id="753" r:id="rId13"/>
    <p:sldId id="754" r:id="rId14"/>
    <p:sldId id="765" r:id="rId15"/>
    <p:sldId id="745" r:id="rId16"/>
    <p:sldId id="295" r:id="rId17"/>
    <p:sldId id="403" r:id="rId18"/>
    <p:sldId id="494" r:id="rId19"/>
    <p:sldId id="489" r:id="rId20"/>
    <p:sldId id="771" r:id="rId21"/>
    <p:sldId id="770" r:id="rId22"/>
    <p:sldId id="782" r:id="rId23"/>
    <p:sldId id="341" r:id="rId24"/>
    <p:sldId id="772" r:id="rId25"/>
    <p:sldId id="764" r:id="rId26"/>
    <p:sldId id="799" r:id="rId27"/>
    <p:sldId id="773" r:id="rId28"/>
    <p:sldId id="794" r:id="rId29"/>
    <p:sldId id="353" r:id="rId30"/>
    <p:sldId id="331" r:id="rId31"/>
    <p:sldId id="354" r:id="rId32"/>
    <p:sldId id="360" r:id="rId33"/>
    <p:sldId id="342" r:id="rId34"/>
    <p:sldId id="355" r:id="rId35"/>
    <p:sldId id="364" r:id="rId36"/>
    <p:sldId id="365" r:id="rId37"/>
    <p:sldId id="362" r:id="rId38"/>
    <p:sldId id="800" r:id="rId39"/>
    <p:sldId id="777" r:id="rId40"/>
    <p:sldId id="781" r:id="rId41"/>
    <p:sldId id="783" r:id="rId42"/>
    <p:sldId id="784" r:id="rId43"/>
    <p:sldId id="370" r:id="rId44"/>
    <p:sldId id="785" r:id="rId45"/>
    <p:sldId id="543" r:id="rId46"/>
    <p:sldId id="404" r:id="rId47"/>
    <p:sldId id="389" r:id="rId48"/>
    <p:sldId id="790" r:id="rId49"/>
    <p:sldId id="394" r:id="rId50"/>
    <p:sldId id="798" r:id="rId51"/>
    <p:sldId id="313" r:id="rId52"/>
    <p:sldId id="548" r:id="rId53"/>
    <p:sldId id="786" r:id="rId54"/>
    <p:sldId id="787" r:id="rId55"/>
    <p:sldId id="718" r:id="rId56"/>
    <p:sldId id="332" r:id="rId57"/>
    <p:sldId id="795" r:id="rId58"/>
    <p:sldId id="388" r:id="rId59"/>
    <p:sldId id="333" r:id="rId60"/>
    <p:sldId id="376" r:id="rId61"/>
    <p:sldId id="301" r:id="rId62"/>
    <p:sldId id="302" r:id="rId63"/>
    <p:sldId id="386" r:id="rId64"/>
    <p:sldId id="379" r:id="rId65"/>
    <p:sldId id="380" r:id="rId66"/>
    <p:sldId id="381" r:id="rId67"/>
    <p:sldId id="549" r:id="rId68"/>
    <p:sldId id="382" r:id="rId69"/>
    <p:sldId id="334" r:id="rId70"/>
    <p:sldId id="383" r:id="rId71"/>
    <p:sldId id="387" r:id="rId72"/>
    <p:sldId id="396" r:id="rId73"/>
    <p:sldId id="791" r:id="rId74"/>
    <p:sldId id="792" r:id="rId75"/>
    <p:sldId id="397" r:id="rId76"/>
    <p:sldId id="398" r:id="rId77"/>
    <p:sldId id="335" r:id="rId78"/>
    <p:sldId id="337" r:id="rId79"/>
    <p:sldId id="399" r:id="rId80"/>
    <p:sldId id="801" r:id="rId81"/>
    <p:sldId id="400" r:id="rId82"/>
    <p:sldId id="401" r:id="rId8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5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1640" y="184"/>
      </p:cViewPr>
      <p:guideLst/>
    </p:cSldViewPr>
  </p:slideViewPr>
  <p:outlineViewPr>
    <p:cViewPr>
      <p:scale>
        <a:sx n="33" d="100"/>
        <a:sy n="33" d="100"/>
      </p:scale>
      <p:origin x="0" y="-10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3986D-66E4-554D-94E5-24B70DD76363}" type="datetimeFigureOut">
              <a:rPr lang="de-DE" smtClean="0"/>
              <a:t>28.04.21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2C9BE-4033-BC42-B5B1-F0B4EFEBAA5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0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 Image informatics service is embedded in the SCF:</a:t>
            </a:r>
          </a:p>
          <a:p>
            <a:r>
              <a:rPr lang="en-US" dirty="0"/>
              <a:t>Together with </a:t>
            </a:r>
            <a:r>
              <a:rPr lang="en-US" dirty="0" err="1"/>
              <a:t>bioInformatics</a:t>
            </a:r>
            <a:r>
              <a:rPr lang="en-US" dirty="0"/>
              <a:t> and Scientific software</a:t>
            </a:r>
            <a:r>
              <a:rPr lang="en-US" baseline="0" dirty="0"/>
              <a:t>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AF5B0-77F9-4862-A302-97AFF49857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428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188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 color decomposition: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Alternative: HSV decomposition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001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Monochrome camera (microscope) versus color camera -&gt; color spaces matter for the latter</a:t>
            </a:r>
          </a:p>
          <a:p>
            <a:endParaRPr lang="en-US" dirty="0"/>
          </a:p>
          <a:p>
            <a:r>
              <a:rPr lang="en-US" dirty="0"/>
              <a:t>Color space conversion: think of it like a coordinate transform (but actually this is not quite true: non-absolute color space)</a:t>
            </a:r>
          </a:p>
          <a:p>
            <a:endParaRPr lang="en-US" dirty="0"/>
          </a:p>
          <a:p>
            <a:r>
              <a:rPr lang="en-US" dirty="0"/>
              <a:t>CIE: international commission on Illumination</a:t>
            </a:r>
          </a:p>
          <a:p>
            <a:endParaRPr lang="en-US" dirty="0"/>
          </a:p>
          <a:p>
            <a:r>
              <a:rPr lang="en-US" dirty="0"/>
              <a:t>RGB: corresponds to physical color difference – but two physically different colors may look quite uniform to a human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42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Describe</a:t>
            </a:r>
            <a:r>
              <a:rPr lang="de-DE"/>
              <a:t> </a:t>
            </a:r>
            <a:r>
              <a:rPr lang="de-DE" err="1"/>
              <a:t>categories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software</a:t>
            </a:r>
            <a:r>
              <a:rPr lang="de-DE"/>
              <a:t> </a:t>
            </a:r>
            <a:r>
              <a:rPr lang="de-DE" err="1"/>
              <a:t>available</a:t>
            </a:r>
            <a:r>
              <a:rPr lang="de-DE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349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32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Any </a:t>
            </a:r>
            <a:r>
              <a:rPr lang="en-GB" dirty="0" err="1"/>
              <a:t>color</a:t>
            </a:r>
            <a:r>
              <a:rPr lang="en-GB" dirty="0"/>
              <a:t> can be chosen for the channel</a:t>
            </a:r>
          </a:p>
          <a:p>
            <a:endParaRPr lang="en-GB" dirty="0"/>
          </a:p>
          <a:p>
            <a:r>
              <a:rPr lang="en-GB" dirty="0"/>
              <a:t>Functional meaning of</a:t>
            </a:r>
            <a:r>
              <a:rPr lang="en-GB" baseline="0" dirty="0"/>
              <a:t> the protein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23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for reference for this image: </a:t>
            </a:r>
            <a:r>
              <a:rPr lang="en-US" dirty="0" err="1"/>
              <a:t>AuPb</a:t>
            </a:r>
            <a:r>
              <a:rPr lang="en-US" dirty="0"/>
              <a:t> was blurred previously with gaussian, sigma=1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194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on histogram: saturated + zero pixels + gaps in intensity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254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we also need to show advanced mode?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CAD29-E965-445B-890A-EFDB915A806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074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90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structure: afternoon session with 1 break in between </a:t>
            </a:r>
          </a:p>
          <a:p>
            <a:r>
              <a:rPr lang="en-US" dirty="0"/>
              <a:t>Slides + Demo + independent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214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656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400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Scale bar should not be visible : Flatten again = convert to RGB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CAD29-E965-445B-890A-EFDB915A806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628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09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“show all” in ROI manager creates </a:t>
            </a:r>
            <a:r>
              <a:rPr lang="en-US" dirty="0" err="1"/>
              <a:t>implicitely</a:t>
            </a:r>
            <a:r>
              <a:rPr lang="en-US" dirty="0"/>
              <a:t> an Overlay.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375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717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328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819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Detection is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Spatial relation between objects: e.g. neighbors, what is inside/outside of cells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448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Maxima: single brightest point</a:t>
            </a:r>
          </a:p>
          <a:p>
            <a:r>
              <a:rPr lang="en-US" dirty="0"/>
              <a:t>Spots/Blobs: searches for spots of specified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01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Overview course structure: presentations, demos (hands-on), and DIY exercises</a:t>
            </a:r>
          </a:p>
          <a:p>
            <a:r>
              <a:rPr lang="en-GB" dirty="0"/>
              <a:t>Red and green post-its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335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88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61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6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source &gt; Light &gt; Lenses &gt; Object &gt; Camera &gt; Read out camera (discrete px and values)</a:t>
            </a:r>
          </a:p>
          <a:p>
            <a:endParaRPr lang="en-US" dirty="0"/>
          </a:p>
          <a:p>
            <a:r>
              <a:rPr lang="en-US" dirty="0"/>
              <a:t>Other degradation: flatfield (inhomogeneous illumination) and darkfield (camera offset)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84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Darkfield: = signal that is measured at camera even though the shutter is closed (in particular widefield. For LSM we can adjust the offset)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803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image without meta info (how acquired, scale, …) is worth little.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550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466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dirty="0" err="1"/>
              <a:t>undersampling</a:t>
            </a:r>
            <a:r>
              <a:rPr lang="en-US" dirty="0"/>
              <a:t> in z is the bigger issue. But if sampled high enough: consider deconvolution for resolution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27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7059" y="2996456"/>
            <a:ext cx="4086918" cy="36004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1737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edit author list&gt;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187624" y="2780928"/>
            <a:ext cx="756084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4" y="1556792"/>
            <a:ext cx="6984776" cy="8636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34020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6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/>
              <a:t>Click to edit Master text styles</a:t>
            </a:r>
          </a:p>
          <a:p>
            <a:pPr marL="457200" lvl="1" defTabSz="914400"/>
            <a:r>
              <a:rPr lang="en-US" dirty="0"/>
              <a:t>Second level</a:t>
            </a:r>
          </a:p>
        </p:txBody>
      </p:sp>
      <p:pic>
        <p:nvPicPr>
          <p:cNvPr id="10" name="Picture 9" descr="CBGlogo.png">
            <a:extLst>
              <a:ext uri="{FF2B5EF4-FFF2-40B4-BE49-F238E27FC236}">
                <a16:creationId xmlns:a16="http://schemas.microsoft.com/office/drawing/2014/main" id="{A5DAF1D7-20C7-9D46-BAA1-5078C97C1A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43" y="2901282"/>
            <a:ext cx="1512167" cy="6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30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 userDrawn="1"/>
        </p:nvSpPr>
        <p:spPr>
          <a:xfrm>
            <a:off x="2135188" y="30470"/>
            <a:ext cx="320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noProof="0" dirty="0">
                <a:solidFill>
                  <a:schemeClr val="accent1"/>
                </a:solidFill>
              </a:rPr>
              <a:t>Introduction and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405160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39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6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vi.nl/NyquistCalculato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vi.nl/NyquistCalculator" TargetMode="External"/><Relationship Id="rId2" Type="http://schemas.openxmlformats.org/officeDocument/2006/relationships/hyperlink" Target="https://en.wikipedia.org/wiki/Nyquist-Shannon_sampling_theore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agej.net/Following_an_update_sit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emf"/><Relationship Id="rId18" Type="http://schemas.openxmlformats.org/officeDocument/2006/relationships/image" Target="../media/image23.jp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12" Type="http://schemas.openxmlformats.org/officeDocument/2006/relationships/image" Target="../media/image17.webp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jp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forum.image.s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1.png"/><Relationship Id="rId7" Type="http://schemas.openxmlformats.org/officeDocument/2006/relationships/image" Target="../media/image172.png"/><Relationship Id="rId12" Type="http://schemas.openxmlformats.org/officeDocument/2006/relationships/image" Target="../media/image9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0" Type="http://schemas.openxmlformats.org/officeDocument/2006/relationships/image" Target="../media/image95.png"/><Relationship Id="rId4" Type="http://schemas.openxmlformats.org/officeDocument/2006/relationships/image" Target="../media/image38.png"/><Relationship Id="rId9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jpe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03.png"/><Relationship Id="rId7" Type="http://schemas.openxmlformats.org/officeDocument/2006/relationships/image" Target="../media/image19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um.image.sc/t/new-maxima-finder-menu-in-fiji/25504/9" TargetMode="External"/><Relationship Id="rId4" Type="http://schemas.openxmlformats.org/officeDocument/2006/relationships/hyperlink" Target="http://fwp.mt.gov/mtoutdoors/HTML/articles/2013/peakbagging.htm#.V-P1NvArIdU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32.png"/><Relationship Id="rId7" Type="http://schemas.openxmlformats.org/officeDocument/2006/relationships/image" Target="../media/image21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07.png"/><Relationship Id="rId4" Type="http://schemas.openxmlformats.org/officeDocument/2006/relationships/image" Target="../media/image2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Image Analysis with FIJI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5756" y="2492896"/>
            <a:ext cx="5328592" cy="1355673"/>
          </a:xfrm>
        </p:spPr>
        <p:txBody>
          <a:bodyPr>
            <a:normAutofit/>
          </a:bodyPr>
          <a:lstStyle/>
          <a:p>
            <a:r>
              <a:rPr lang="en-US" b="1" dirty="0"/>
              <a:t>Gayathri Nadar, Noreen Walker </a:t>
            </a:r>
            <a:endParaRPr lang="en-US" b="1" dirty="0">
              <a:solidFill>
                <a:srgbClr val="17375E"/>
              </a:solidFill>
            </a:endParaRPr>
          </a:p>
          <a:p>
            <a:r>
              <a:rPr lang="en-US" dirty="0">
                <a:solidFill>
                  <a:srgbClr val="17375E"/>
                </a:solidFill>
              </a:rPr>
              <a:t>Scientific Computing Facility, MPI-CBG</a:t>
            </a:r>
          </a:p>
          <a:p>
            <a:r>
              <a:rPr lang="en-US" dirty="0"/>
              <a:t>3</a:t>
            </a:r>
            <a:r>
              <a:rPr lang="en-US"/>
              <a:t>.-7.5</a:t>
            </a:r>
            <a:r>
              <a:rPr lang="en-US">
                <a:solidFill>
                  <a:srgbClr val="17375E"/>
                </a:solidFill>
              </a:rPr>
              <a:t>.2021</a:t>
            </a:r>
            <a:endParaRPr lang="en-US" dirty="0">
              <a:solidFill>
                <a:srgbClr val="17375E"/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547664" y="1556792"/>
            <a:ext cx="6984776" cy="576064"/>
          </a:xfrm>
        </p:spPr>
        <p:txBody>
          <a:bodyPr>
            <a:normAutofit fontScale="92500"/>
          </a:bodyPr>
          <a:lstStyle/>
          <a:p>
            <a:r>
              <a:rPr lang="en-US" dirty="0"/>
              <a:t>1. Introduction, Basic Concepts, Counting Objects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547664" y="3710854"/>
            <a:ext cx="6335713" cy="1815882"/>
          </a:xfrm>
        </p:spPr>
        <p:txBody>
          <a:bodyPr/>
          <a:lstStyle/>
          <a:p>
            <a:r>
              <a:rPr lang="en-US" dirty="0">
                <a:solidFill>
                  <a:srgbClr val="17375E"/>
                </a:solidFill>
              </a:rPr>
              <a:t>Topics: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</a:schemeClr>
                </a:solidFill>
              </a:rPr>
              <a:t>Introduction to 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</a:schemeClr>
                </a:solidFill>
              </a:rPr>
              <a:t>What is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</a:schemeClr>
                </a:solidFill>
              </a:rPr>
              <a:t>Introduction to FIJI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</a:schemeClr>
                </a:solidFill>
              </a:rPr>
              <a:t>ROI and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>
                    <a:lumMod val="75000"/>
                  </a:schemeClr>
                </a:solidFill>
              </a:rPr>
              <a:t>Counting objects (spot detection)</a:t>
            </a:r>
            <a:endParaRPr lang="en-US" b="0" dirty="0">
              <a:solidFill>
                <a:srgbClr val="17375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AF296-F945-E640-8280-D32F1AE7787F}"/>
              </a:ext>
            </a:extLst>
          </p:cNvPr>
          <p:cNvSpPr/>
          <p:nvPr/>
        </p:nvSpPr>
        <p:spPr>
          <a:xfrm>
            <a:off x="368102" y="582181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17375E"/>
                </a:solidFill>
              </a:rPr>
              <a:t>With material from:</a:t>
            </a:r>
          </a:p>
          <a:p>
            <a:r>
              <a:rPr lang="en-US" sz="1600" b="1" dirty="0">
                <a:solidFill>
                  <a:srgbClr val="17375E"/>
                </a:solidFill>
              </a:rPr>
              <a:t>Robert </a:t>
            </a:r>
            <a:r>
              <a:rPr lang="en-US" sz="1600" b="1" dirty="0" err="1">
                <a:solidFill>
                  <a:srgbClr val="17375E"/>
                </a:solidFill>
              </a:rPr>
              <a:t>Haase</a:t>
            </a:r>
            <a:endParaRPr lang="en-US" sz="1600" b="1" dirty="0">
              <a:solidFill>
                <a:srgbClr val="17375E"/>
              </a:solidFill>
            </a:endParaRPr>
          </a:p>
          <a:p>
            <a:r>
              <a:rPr lang="en-US" sz="1600" dirty="0">
                <a:solidFill>
                  <a:srgbClr val="17375E"/>
                </a:solidFill>
              </a:rPr>
              <a:t>Benoit </a:t>
            </a:r>
            <a:r>
              <a:rPr lang="en-US" sz="1600" dirty="0" err="1">
                <a:solidFill>
                  <a:srgbClr val="17375E"/>
                </a:solidFill>
              </a:rPr>
              <a:t>Lombardot</a:t>
            </a:r>
            <a:endParaRPr lang="en-US" sz="16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342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18EC-0D8F-4F4B-8BFF-7B3A59F3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23DD-0A94-6346-8C82-4D6FEDBE3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5161612"/>
          </a:xfrm>
        </p:spPr>
        <p:txBody>
          <a:bodyPr>
            <a:normAutofit/>
          </a:bodyPr>
          <a:lstStyle/>
          <a:p>
            <a:r>
              <a:rPr lang="en-US" dirty="0"/>
              <a:t>An image is a representation of a real object.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the representation is imperfect:</a:t>
            </a:r>
          </a:p>
          <a:p>
            <a:pPr lvl="1"/>
            <a:r>
              <a:rPr lang="en-US" dirty="0"/>
              <a:t>Blur and noise degrade the image.</a:t>
            </a:r>
          </a:p>
          <a:p>
            <a:pPr lvl="1"/>
            <a:r>
              <a:rPr lang="en-US" dirty="0"/>
              <a:t>Digitization discretizes the intensity information.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J">
            <a:extLst>
              <a:ext uri="{FF2B5EF4-FFF2-40B4-BE49-F238E27FC236}">
                <a16:creationId xmlns:a16="http://schemas.microsoft.com/office/drawing/2014/main" id="{24FFA6A7-8816-E84E-94EE-F2AE199E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68" y="1972793"/>
            <a:ext cx="1801322" cy="18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07683D6-6A19-7E43-936C-1CDFB213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78" y="2497455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36928-08E7-9B40-BD8B-DFFC71252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795" y="2090734"/>
            <a:ext cx="1906270" cy="1906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22835-AD22-A244-A7D4-07710590B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270" y="2408869"/>
            <a:ext cx="1270000" cy="12700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937820B-20D8-4F4C-9A27-1AEBCB8863C4}"/>
              </a:ext>
            </a:extLst>
          </p:cNvPr>
          <p:cNvSpPr/>
          <p:nvPr/>
        </p:nvSpPr>
        <p:spPr>
          <a:xfrm>
            <a:off x="2286000" y="2766060"/>
            <a:ext cx="628650" cy="107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0C009E6-E1AF-1F41-A4B2-6BB7B7D52DBC}"/>
              </a:ext>
            </a:extLst>
          </p:cNvPr>
          <p:cNvSpPr/>
          <p:nvPr/>
        </p:nvSpPr>
        <p:spPr>
          <a:xfrm>
            <a:off x="5869001" y="2766060"/>
            <a:ext cx="628650" cy="107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957EB-8CE1-EA4D-86B3-9A84695D8045}"/>
              </a:ext>
            </a:extLst>
          </p:cNvPr>
          <p:cNvSpPr txBox="1"/>
          <p:nvPr/>
        </p:nvSpPr>
        <p:spPr>
          <a:xfrm>
            <a:off x="1120118" y="3961055"/>
            <a:ext cx="961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real object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0694D5-4D15-4B43-A382-19D721E67953}"/>
              </a:ext>
            </a:extLst>
          </p:cNvPr>
          <p:cNvSpPr txBox="1"/>
          <p:nvPr/>
        </p:nvSpPr>
        <p:spPr>
          <a:xfrm>
            <a:off x="7065270" y="3894312"/>
            <a:ext cx="111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digital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35465-5E46-1B45-A725-301C18B5F62A}"/>
              </a:ext>
            </a:extLst>
          </p:cNvPr>
          <p:cNvSpPr txBox="1"/>
          <p:nvPr/>
        </p:nvSpPr>
        <p:spPr>
          <a:xfrm>
            <a:off x="3757590" y="3961056"/>
            <a:ext cx="146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acquisition</a:t>
            </a:r>
          </a:p>
        </p:txBody>
      </p:sp>
    </p:spTree>
    <p:extLst>
      <p:ext uri="{BB962C8B-B14F-4D97-AF65-F5344CB8AC3E}">
        <p14:creationId xmlns:p14="http://schemas.microsoft.com/office/powerpoint/2010/main" val="310560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1692-92CD-A043-868E-07E9FC80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formation is not perfect.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C6805-E065-7748-AB14-59C1FCFBA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70"/>
            <a:ext cx="8229600" cy="4994593"/>
          </a:xfrm>
        </p:spPr>
        <p:txBody>
          <a:bodyPr/>
          <a:lstStyle/>
          <a:p>
            <a:r>
              <a:rPr lang="en-US" dirty="0"/>
              <a:t>General image degradation by blur and noise.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Inhomogeneous illumination (flatfield) and signal offset (darkfield)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Discretization of information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6D9FBD-C676-2044-A7F3-199DA966A525}"/>
              </a:ext>
            </a:extLst>
          </p:cNvPr>
          <p:cNvGrpSpPr/>
          <p:nvPr/>
        </p:nvGrpSpPr>
        <p:grpSpPr>
          <a:xfrm>
            <a:off x="3920109" y="5624172"/>
            <a:ext cx="3217604" cy="1149350"/>
            <a:chOff x="1016635" y="5188197"/>
            <a:chExt cx="3555365" cy="1270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AAD27A-2A1D-CA47-A30A-023B537D4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635" y="5188198"/>
              <a:ext cx="1270000" cy="127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34AFDC1-708A-2A42-94C7-9917111A4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828" t="20838" r="32152" b="39189"/>
            <a:stretch/>
          </p:blipFill>
          <p:spPr>
            <a:xfrm>
              <a:off x="3187818" y="5188197"/>
              <a:ext cx="1384182" cy="1270001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81B4EF-E7CC-E141-9396-39B1BDE3666C}"/>
                </a:ext>
              </a:extLst>
            </p:cNvPr>
            <p:cNvCxnSpPr>
              <a:cxnSpLocks/>
            </p:cNvCxnSpPr>
            <p:nvPr/>
          </p:nvCxnSpPr>
          <p:spPr>
            <a:xfrm>
              <a:off x="1691640" y="5520690"/>
              <a:ext cx="1384182" cy="2057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1C028EC-834B-1D4C-80F6-D74D46C4B071}"/>
                </a:ext>
              </a:extLst>
            </p:cNvPr>
            <p:cNvSpPr/>
            <p:nvPr/>
          </p:nvSpPr>
          <p:spPr>
            <a:xfrm>
              <a:off x="1554480" y="5435932"/>
              <a:ext cx="148590" cy="16476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9F62C5-AA55-4844-B457-8320226AFDD5}"/>
              </a:ext>
            </a:extLst>
          </p:cNvPr>
          <p:cNvGrpSpPr/>
          <p:nvPr/>
        </p:nvGrpSpPr>
        <p:grpSpPr>
          <a:xfrm>
            <a:off x="1073170" y="1521584"/>
            <a:ext cx="3158155" cy="1308361"/>
            <a:chOff x="688810" y="1920048"/>
            <a:chExt cx="3158155" cy="13083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A8C430-2961-3842-9171-C00E59CA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015" y="1920048"/>
              <a:ext cx="1026189" cy="10261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8B9C11-0C36-AA4F-B8A3-37F4BEAC9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186" y="1925320"/>
              <a:ext cx="1026189" cy="1026189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32E0397D-20F7-444F-B46B-7FD9102FC4A3}"/>
                </a:ext>
              </a:extLst>
            </p:cNvPr>
            <p:cNvSpPr/>
            <p:nvPr/>
          </p:nvSpPr>
          <p:spPr>
            <a:xfrm>
              <a:off x="1932921" y="2360661"/>
              <a:ext cx="628650" cy="1073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86D330-37A2-1C41-A8C2-B5972374E28D}"/>
                </a:ext>
              </a:extLst>
            </p:cNvPr>
            <p:cNvSpPr txBox="1"/>
            <p:nvPr/>
          </p:nvSpPr>
          <p:spPr>
            <a:xfrm>
              <a:off x="688810" y="2920632"/>
              <a:ext cx="1489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theoretical image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50CB79-C86B-514F-9BF7-CE6270ADD28A}"/>
                </a:ext>
              </a:extLst>
            </p:cNvPr>
            <p:cNvSpPr txBox="1"/>
            <p:nvPr/>
          </p:nvSpPr>
          <p:spPr>
            <a:xfrm>
              <a:off x="2500955" y="2910771"/>
              <a:ext cx="13460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observed image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3219FD-C347-7841-9123-4A27A9C74871}"/>
              </a:ext>
            </a:extLst>
          </p:cNvPr>
          <p:cNvGrpSpPr/>
          <p:nvPr/>
        </p:nvGrpSpPr>
        <p:grpSpPr>
          <a:xfrm>
            <a:off x="5875018" y="1239716"/>
            <a:ext cx="1606493" cy="1470980"/>
            <a:chOff x="6649144" y="1629409"/>
            <a:chExt cx="1606493" cy="14709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CEEC30-578E-9443-87A7-8A804F372707}"/>
                </a:ext>
              </a:extLst>
            </p:cNvPr>
            <p:cNvSpPr txBox="1"/>
            <p:nvPr/>
          </p:nvSpPr>
          <p:spPr>
            <a:xfrm>
              <a:off x="6649144" y="1629409"/>
              <a:ext cx="1606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Blur is inherent to microscope optics.</a:t>
              </a:r>
            </a:p>
            <a:p>
              <a:endParaRPr lang="en-US" sz="1400" i="1" dirty="0"/>
            </a:p>
            <a:p>
              <a:r>
                <a:rPr lang="en-US" sz="1400" i="1" dirty="0"/>
                <a:t>PSF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48C696F-B220-F04E-948A-F486A506A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375" y="2106462"/>
              <a:ext cx="1367790" cy="9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77844-498F-C94E-BE10-BA7E8408A891}"/>
              </a:ext>
            </a:extLst>
          </p:cNvPr>
          <p:cNvSpPr/>
          <p:nvPr/>
        </p:nvSpPr>
        <p:spPr>
          <a:xfrm>
            <a:off x="316535" y="66504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PSF: 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Point_spread_function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65D50B-E97C-AF41-AB1E-89DCC47843EC}"/>
              </a:ext>
            </a:extLst>
          </p:cNvPr>
          <p:cNvGrpSpPr/>
          <p:nvPr/>
        </p:nvGrpSpPr>
        <p:grpSpPr>
          <a:xfrm>
            <a:off x="851476" y="3697446"/>
            <a:ext cx="5751947" cy="1420543"/>
            <a:chOff x="851476" y="3628866"/>
            <a:chExt cx="5751947" cy="142054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D77775-69EE-D441-8A59-054BE8517AF2}"/>
                </a:ext>
              </a:extLst>
            </p:cNvPr>
            <p:cNvSpPr txBox="1"/>
            <p:nvPr/>
          </p:nvSpPr>
          <p:spPr>
            <a:xfrm>
              <a:off x="2455099" y="4737680"/>
              <a:ext cx="748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flatfield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CA8925-DBC4-2541-807D-1E05E1A4ED73}"/>
                </a:ext>
              </a:extLst>
            </p:cNvPr>
            <p:cNvSpPr txBox="1"/>
            <p:nvPr/>
          </p:nvSpPr>
          <p:spPr>
            <a:xfrm>
              <a:off x="3918515" y="4741632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darkfield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DD1703C-5EE3-3E47-A8E3-E5143DC21C07}"/>
                </a:ext>
              </a:extLst>
            </p:cNvPr>
            <p:cNvGrpSpPr/>
            <p:nvPr/>
          </p:nvGrpSpPr>
          <p:grpSpPr>
            <a:xfrm>
              <a:off x="851476" y="3628866"/>
              <a:ext cx="5751947" cy="1397633"/>
              <a:chOff x="851476" y="3628866"/>
              <a:chExt cx="5751947" cy="139763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FE0D70D7-7089-1048-9B37-4DD72B3FE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031" y="3701013"/>
                <a:ext cx="1062285" cy="106228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708B912-AAF6-B441-B5CC-21FF44B7C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9924" y="3701013"/>
                <a:ext cx="1062285" cy="1062285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6A8F5C4-7D6C-714C-99F4-CAB76C95C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6250" y="3700578"/>
                <a:ext cx="1062285" cy="1062285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18A84E1-AFDD-784B-966C-A641C4011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2303" y="3701013"/>
                <a:ext cx="1062285" cy="106228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E4902D-4C6B-364B-8492-0CD51CEE676A}"/>
                  </a:ext>
                </a:extLst>
              </p:cNvPr>
              <p:cNvSpPr txBox="1"/>
              <p:nvPr/>
            </p:nvSpPr>
            <p:spPr>
              <a:xfrm>
                <a:off x="2030316" y="40258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79A33B0-C6C1-A542-ACA7-650D2A06569D}"/>
                  </a:ext>
                </a:extLst>
              </p:cNvPr>
              <p:cNvSpPr txBox="1"/>
              <p:nvPr/>
            </p:nvSpPr>
            <p:spPr>
              <a:xfrm>
                <a:off x="3553958" y="400753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8C50FE-4D18-C54B-9E5D-C802A77EBFCC}"/>
                  </a:ext>
                </a:extLst>
              </p:cNvPr>
              <p:cNvSpPr txBox="1"/>
              <p:nvPr/>
            </p:nvSpPr>
            <p:spPr>
              <a:xfrm>
                <a:off x="4979433" y="402582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9A3ED5-6662-2041-99AB-51F1F09408E4}"/>
                  </a:ext>
                </a:extLst>
              </p:cNvPr>
              <p:cNvSpPr txBox="1"/>
              <p:nvPr/>
            </p:nvSpPr>
            <p:spPr>
              <a:xfrm>
                <a:off x="5257413" y="4718722"/>
                <a:ext cx="13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observed image</a:t>
                </a:r>
              </a:p>
            </p:txBody>
          </p:sp>
          <p:sp>
            <p:nvSpPr>
              <p:cNvPr id="46" name="Double Bracket 45">
                <a:extLst>
                  <a:ext uri="{FF2B5EF4-FFF2-40B4-BE49-F238E27FC236}">
                    <a16:creationId xmlns:a16="http://schemas.microsoft.com/office/drawing/2014/main" id="{A2F614C7-3A6D-5F41-8CF6-521579603D64}"/>
                  </a:ext>
                </a:extLst>
              </p:cNvPr>
              <p:cNvSpPr/>
              <p:nvPr/>
            </p:nvSpPr>
            <p:spPr>
              <a:xfrm>
                <a:off x="851476" y="3628866"/>
                <a:ext cx="2749653" cy="1262702"/>
              </a:xfrm>
              <a:prstGeom prst="bracket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08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598-D784-984E-B3E7-F25B692D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D20F-8579-8542-9C57-20A2F4B0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have up to 5 dimensions.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2D					3D (z-stack)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+ time				+ channels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dataset can additionally consist of multiple tiles or views.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0D1A4-9891-1B4D-8D5D-BE916CEDD247}"/>
              </a:ext>
            </a:extLst>
          </p:cNvPr>
          <p:cNvSpPr/>
          <p:nvPr/>
        </p:nvSpPr>
        <p:spPr>
          <a:xfrm>
            <a:off x="2211706" y="1956745"/>
            <a:ext cx="925830" cy="877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82A3C19-AD56-C046-B8C1-521CEE54F0B3}"/>
              </a:ext>
            </a:extLst>
          </p:cNvPr>
          <p:cNvSpPr/>
          <p:nvPr/>
        </p:nvSpPr>
        <p:spPr>
          <a:xfrm>
            <a:off x="6469380" y="1890218"/>
            <a:ext cx="971550" cy="944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E234B2-4B97-5941-A8A6-87AD723CAFCA}"/>
              </a:ext>
            </a:extLst>
          </p:cNvPr>
          <p:cNvGrpSpPr/>
          <p:nvPr/>
        </p:nvGrpSpPr>
        <p:grpSpPr>
          <a:xfrm>
            <a:off x="1905432" y="3497205"/>
            <a:ext cx="1923618" cy="526156"/>
            <a:chOff x="1779702" y="3335166"/>
            <a:chExt cx="3209578" cy="8778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5D9130-5F34-454F-A474-858F6E462B23}"/>
                </a:ext>
              </a:extLst>
            </p:cNvPr>
            <p:cNvGrpSpPr/>
            <p:nvPr/>
          </p:nvGrpSpPr>
          <p:grpSpPr>
            <a:xfrm>
              <a:off x="1779702" y="3335166"/>
              <a:ext cx="3209578" cy="877897"/>
              <a:chOff x="1882572" y="3181110"/>
              <a:chExt cx="3209578" cy="8778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AF0E7C-4F12-1A40-B3E1-8C32D74EF966}"/>
                  </a:ext>
                </a:extLst>
              </p:cNvPr>
              <p:cNvSpPr/>
              <p:nvPr/>
            </p:nvSpPr>
            <p:spPr>
              <a:xfrm>
                <a:off x="1882572" y="3181112"/>
                <a:ext cx="925830" cy="8778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A758FC-BB78-9241-A128-2705E49141EE}"/>
                  </a:ext>
                </a:extLst>
              </p:cNvPr>
              <p:cNvSpPr/>
              <p:nvPr/>
            </p:nvSpPr>
            <p:spPr>
              <a:xfrm>
                <a:off x="3024446" y="3181111"/>
                <a:ext cx="925830" cy="87789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20CCA4-F5AE-A34A-8C71-D31ADD7A3EE8}"/>
                  </a:ext>
                </a:extLst>
              </p:cNvPr>
              <p:cNvSpPr/>
              <p:nvPr/>
            </p:nvSpPr>
            <p:spPr>
              <a:xfrm>
                <a:off x="4166320" y="3181110"/>
                <a:ext cx="925830" cy="8778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9D800E-920E-C34B-A5A9-3C1BD3B859D5}"/>
                  </a:ext>
                </a:extLst>
              </p:cNvPr>
              <p:cNvCxnSpPr/>
              <p:nvPr/>
            </p:nvCxnSpPr>
            <p:spPr>
              <a:xfrm>
                <a:off x="2808402" y="3620057"/>
                <a:ext cx="21604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210A7F-84D5-7E4B-8D76-AEEBB5FB41C0}"/>
                </a:ext>
              </a:extLst>
            </p:cNvPr>
            <p:cNvCxnSpPr/>
            <p:nvPr/>
          </p:nvCxnSpPr>
          <p:spPr>
            <a:xfrm>
              <a:off x="3847406" y="3759430"/>
              <a:ext cx="21604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426CC2-F5DA-BE44-ADAF-70FC607B3D3B}"/>
              </a:ext>
            </a:extLst>
          </p:cNvPr>
          <p:cNvGrpSpPr/>
          <p:nvPr/>
        </p:nvGrpSpPr>
        <p:grpSpPr>
          <a:xfrm>
            <a:off x="6469380" y="3302790"/>
            <a:ext cx="1306398" cy="720465"/>
            <a:chOff x="6469380" y="3302790"/>
            <a:chExt cx="1306398" cy="7204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4900F0-E7B5-0449-9AB3-F50EC400DF4E}"/>
                </a:ext>
              </a:extLst>
            </p:cNvPr>
            <p:cNvSpPr/>
            <p:nvPr/>
          </p:nvSpPr>
          <p:spPr>
            <a:xfrm>
              <a:off x="6469380" y="3302790"/>
              <a:ext cx="554884" cy="526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C3094C-F913-6647-9505-D7CF475EA913}"/>
                </a:ext>
              </a:extLst>
            </p:cNvPr>
            <p:cNvSpPr/>
            <p:nvPr/>
          </p:nvSpPr>
          <p:spPr>
            <a:xfrm>
              <a:off x="6746822" y="3406034"/>
              <a:ext cx="554884" cy="526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BD3109-F46C-4D4E-A5DB-6F767EC5867A}"/>
                </a:ext>
              </a:extLst>
            </p:cNvPr>
            <p:cNvSpPr/>
            <p:nvPr/>
          </p:nvSpPr>
          <p:spPr>
            <a:xfrm>
              <a:off x="7220894" y="3497100"/>
              <a:ext cx="554884" cy="52615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83DE55-9D54-594F-A4B2-9DE7274ACDFA}"/>
              </a:ext>
            </a:extLst>
          </p:cNvPr>
          <p:cNvGrpSpPr/>
          <p:nvPr/>
        </p:nvGrpSpPr>
        <p:grpSpPr>
          <a:xfrm>
            <a:off x="1448573" y="5172854"/>
            <a:ext cx="1110145" cy="1052313"/>
            <a:chOff x="1448573" y="5172854"/>
            <a:chExt cx="1110145" cy="105231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153DE4-BAD9-C34D-84E5-74C549CDE6EF}"/>
                </a:ext>
              </a:extLst>
            </p:cNvPr>
            <p:cNvGrpSpPr/>
            <p:nvPr/>
          </p:nvGrpSpPr>
          <p:grpSpPr>
            <a:xfrm>
              <a:off x="1448573" y="5172854"/>
              <a:ext cx="554886" cy="263079"/>
              <a:chOff x="1448573" y="5172854"/>
              <a:chExt cx="554886" cy="26307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B365AC-9E7A-B64D-92B1-E6C3488EAEE4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D7DFE40-212D-4448-888B-8A6DCD496AE7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C29F3D-45BF-7844-9DCF-13A821B0B273}"/>
                </a:ext>
              </a:extLst>
            </p:cNvPr>
            <p:cNvGrpSpPr/>
            <p:nvPr/>
          </p:nvGrpSpPr>
          <p:grpSpPr>
            <a:xfrm>
              <a:off x="1448573" y="5435932"/>
              <a:ext cx="554886" cy="263079"/>
              <a:chOff x="1448573" y="5172854"/>
              <a:chExt cx="554886" cy="26307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031E11-F964-C044-B379-C5D94B0BF89B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E464B1-608F-0A4A-AD56-89623E6EE817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04000C1-7EED-F04C-A83E-1C42DDB0E147}"/>
                </a:ext>
              </a:extLst>
            </p:cNvPr>
            <p:cNvGrpSpPr/>
            <p:nvPr/>
          </p:nvGrpSpPr>
          <p:grpSpPr>
            <a:xfrm>
              <a:off x="2003832" y="5172854"/>
              <a:ext cx="554886" cy="263079"/>
              <a:chOff x="1448573" y="5172854"/>
              <a:chExt cx="554886" cy="26307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04088E-B8F2-5C48-A36A-02CD3E0284C5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14537E-30D5-6B49-9BFE-E484EED90F73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98BB38-9A3A-9F48-9219-204CB2A25781}"/>
                </a:ext>
              </a:extLst>
            </p:cNvPr>
            <p:cNvGrpSpPr/>
            <p:nvPr/>
          </p:nvGrpSpPr>
          <p:grpSpPr>
            <a:xfrm>
              <a:off x="2003832" y="5435932"/>
              <a:ext cx="554886" cy="263079"/>
              <a:chOff x="1448573" y="5172854"/>
              <a:chExt cx="554886" cy="2630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9D1BEC7-4547-3043-8C9A-448BF943623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D068E69-4FD4-EA44-8AA9-F22F11525305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8F8E7D-012F-2343-8034-E61FEEB9E79B}"/>
                </a:ext>
              </a:extLst>
            </p:cNvPr>
            <p:cNvGrpSpPr/>
            <p:nvPr/>
          </p:nvGrpSpPr>
          <p:grpSpPr>
            <a:xfrm>
              <a:off x="1448573" y="5699010"/>
              <a:ext cx="554886" cy="263079"/>
              <a:chOff x="1448573" y="5172854"/>
              <a:chExt cx="554886" cy="2630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BD8A1F-A33A-204B-9133-54EDA03A853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4EA23F8-2875-B64D-AA5B-D86AB64FC223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4ECBA52-4480-8142-A715-44509EB9F770}"/>
                </a:ext>
              </a:extLst>
            </p:cNvPr>
            <p:cNvGrpSpPr/>
            <p:nvPr/>
          </p:nvGrpSpPr>
          <p:grpSpPr>
            <a:xfrm>
              <a:off x="1448573" y="5962088"/>
              <a:ext cx="554886" cy="263079"/>
              <a:chOff x="1448573" y="5172854"/>
              <a:chExt cx="554886" cy="26307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5AEA756-89BE-9449-B18A-048C9418B07C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6F3EDA5-87DC-6749-8252-CCDA609493A2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2110863-CF4D-8D49-A171-D33B48F84E67}"/>
                </a:ext>
              </a:extLst>
            </p:cNvPr>
            <p:cNvGrpSpPr/>
            <p:nvPr/>
          </p:nvGrpSpPr>
          <p:grpSpPr>
            <a:xfrm>
              <a:off x="2003459" y="5699009"/>
              <a:ext cx="554886" cy="263079"/>
              <a:chOff x="1448573" y="5172854"/>
              <a:chExt cx="554886" cy="26307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7070EB0-82A3-C245-92AE-9E2D6451AE7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FC4FAA1-CAB1-4641-A212-02B601F804AC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88D4379-5D8C-DE49-B625-4BEBDC06B1B8}"/>
                </a:ext>
              </a:extLst>
            </p:cNvPr>
            <p:cNvGrpSpPr/>
            <p:nvPr/>
          </p:nvGrpSpPr>
          <p:grpSpPr>
            <a:xfrm>
              <a:off x="2003459" y="5962087"/>
              <a:ext cx="554886" cy="263079"/>
              <a:chOff x="1448573" y="5172854"/>
              <a:chExt cx="554886" cy="26307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107087-A048-844D-8B03-309ACAF15D82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8957E5-213E-3842-88AD-ABC1704D9F59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0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D96A-B8AE-844F-A92D-A3B23430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666BC-E815-C74A-9EDD-F6744006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provides crucial additional information on the image.</a:t>
            </a:r>
          </a:p>
          <a:p>
            <a:r>
              <a:rPr lang="en-US" dirty="0"/>
              <a:t>Very import meta info: spatial scale.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95EE8-49A7-0C48-B7A1-8C9A2265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28" y="2366963"/>
            <a:ext cx="2260600" cy="375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D9774C-8D65-7E47-969B-77AA70A9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502" y="2370411"/>
            <a:ext cx="4243070" cy="30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3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Pixel size (sampling)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Pixel size </a:t>
            </a:r>
            <a:r>
              <a:rPr lang="en-US" sz="1800" dirty="0"/>
              <a:t>is the actual physical size of a pixel in an image.</a:t>
            </a:r>
          </a:p>
          <a:p>
            <a:r>
              <a:rPr lang="en-US" sz="1800" dirty="0"/>
              <a:t>On camera-based microscopes it is controlled by the </a:t>
            </a:r>
            <a:r>
              <a:rPr lang="en-US" sz="1800" b="1" dirty="0"/>
              <a:t>magnification</a:t>
            </a:r>
            <a:r>
              <a:rPr lang="en-US" sz="1800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78141-CC8B-9A4C-B14A-0A3811B2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39" y="2143121"/>
            <a:ext cx="2504024" cy="3883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724BE1-A273-B941-9F93-9FF088E0F13A}"/>
              </a:ext>
            </a:extLst>
          </p:cNvPr>
          <p:cNvSpPr/>
          <p:nvPr/>
        </p:nvSpPr>
        <p:spPr>
          <a:xfrm>
            <a:off x="1357288" y="3520926"/>
            <a:ext cx="1876925" cy="7657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0B790-63C0-D44E-920A-DA65F8DAAFE0}"/>
              </a:ext>
            </a:extLst>
          </p:cNvPr>
          <p:cNvSpPr txBox="1"/>
          <p:nvPr/>
        </p:nvSpPr>
        <p:spPr>
          <a:xfrm>
            <a:off x="896870" y="5664498"/>
            <a:ext cx="265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Width of 1 pixel = 0.05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Therefore: 1/0.05 = 20 pixels/ um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5340B1-6788-C44D-B5A7-2C0EEF9D4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32" y="2381813"/>
            <a:ext cx="4120550" cy="36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8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6706-FDDA-9D4D-9CD4-88782A44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057A-3CAF-FD44-92E8-55E17ACA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Optical resolution is a property of the imaging system </a:t>
            </a:r>
            <a:r>
              <a:rPr lang="en-US" sz="1800" dirty="0"/>
              <a:t>and determined by the type of microscope and objective.</a:t>
            </a:r>
          </a:p>
          <a:p>
            <a:endParaRPr lang="en-US" sz="1800" dirty="0"/>
          </a:p>
          <a:p>
            <a:r>
              <a:rPr lang="en-US" sz="1800" dirty="0"/>
              <a:t>It is defined as the </a:t>
            </a:r>
            <a:r>
              <a:rPr lang="en-US" sz="1800" b="1" dirty="0"/>
              <a:t>minimum distance between two point objects</a:t>
            </a:r>
            <a:br>
              <a:rPr lang="en-US" sz="1800" b="1" dirty="0"/>
            </a:br>
            <a:r>
              <a:rPr lang="en-US" sz="1800" b="1" dirty="0"/>
              <a:t>to still be separable</a:t>
            </a:r>
            <a:r>
              <a:rPr lang="en-US" sz="1800" dirty="0"/>
              <a:t> (see: PSF, Airy disc).</a:t>
            </a:r>
          </a:p>
          <a:p>
            <a:endParaRPr lang="en-US" sz="1600" dirty="0"/>
          </a:p>
          <a:p>
            <a:r>
              <a:rPr lang="en-US" sz="1800" dirty="0"/>
              <a:t>The optical resolution in axial direction (z) is lower </a:t>
            </a:r>
            <a:br>
              <a:rPr lang="en-US" sz="1800" dirty="0"/>
            </a:br>
            <a:r>
              <a:rPr lang="en-US" sz="1800" dirty="0"/>
              <a:t>than in lateral direction (</a:t>
            </a:r>
            <a:r>
              <a:rPr lang="en-US" sz="1800" dirty="0" err="1"/>
              <a:t>x,y</a:t>
            </a:r>
            <a:r>
              <a:rPr lang="en-US" sz="1800" dirty="0"/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CE5F4-6811-074E-88E7-050FB8644EFC}"/>
              </a:ext>
            </a:extLst>
          </p:cNvPr>
          <p:cNvSpPr txBox="1"/>
          <p:nvPr/>
        </p:nvSpPr>
        <p:spPr>
          <a:xfrm>
            <a:off x="621258" y="6298577"/>
            <a:ext cx="5317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PSF confocal: SVI Huygens Nyquist calculator: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https://svi.nl/NyquistCalculator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objects: http://physwiki.apps01.yorku.ca/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index.php?title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=File:Fig15_airy.png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72067-1616-F848-99F3-BC3DE6520510}"/>
              </a:ext>
            </a:extLst>
          </p:cNvPr>
          <p:cNvSpPr txBox="1"/>
          <p:nvPr/>
        </p:nvSpPr>
        <p:spPr>
          <a:xfrm>
            <a:off x="3906931" y="5012042"/>
            <a:ext cx="133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PSF from confocal microscope</a:t>
            </a:r>
          </a:p>
        </p:txBody>
      </p:sp>
      <p:pic>
        <p:nvPicPr>
          <p:cNvPr id="1028" name="Picture 4" descr="PSF: XZ MIP false color">
            <a:extLst>
              <a:ext uri="{FF2B5EF4-FFF2-40B4-BE49-F238E27FC236}">
                <a16:creationId xmlns:a16="http://schemas.microsoft.com/office/drawing/2014/main" id="{0812144D-2CC6-594D-9FA9-99D6605D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61" y="1776251"/>
            <a:ext cx="1679209" cy="444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SF: XY MIP false color">
            <a:extLst>
              <a:ext uri="{FF2B5EF4-FFF2-40B4-BE49-F238E27FC236}">
                <a16:creationId xmlns:a16="http://schemas.microsoft.com/office/drawing/2014/main" id="{521D676F-FA84-9B49-867F-079A4B9E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137" y="4243876"/>
            <a:ext cx="1928454" cy="19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319DA43-0B04-6644-9598-CF0CFEA86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0391" r="31896" b="50000"/>
          <a:stretch/>
        </p:blipFill>
        <p:spPr bwMode="auto">
          <a:xfrm>
            <a:off x="240030" y="4066152"/>
            <a:ext cx="2959468" cy="101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65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Nyquist–Shannon sampling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5036130"/>
          </a:xfrm>
        </p:spPr>
        <p:txBody>
          <a:bodyPr>
            <a:normAutofit lnSpcReduction="10000"/>
          </a:bodyPr>
          <a:lstStyle/>
          <a:p>
            <a:r>
              <a:rPr lang="en-GB" sz="1800" dirty="0"/>
              <a:t>Sampling frequency must be 2-3x larger than the smallest object you want to detect. </a:t>
            </a:r>
          </a:p>
          <a:p>
            <a:pPr lvl="1"/>
            <a:r>
              <a:rPr lang="en-GB" sz="1600" dirty="0"/>
              <a:t>That means: at least(!) 3 pixel per and between objects (better more!).</a:t>
            </a:r>
          </a:p>
          <a:p>
            <a:pPr lvl="1"/>
            <a:r>
              <a:rPr lang="en-GB" sz="1600" dirty="0"/>
              <a:t>Further reading: </a:t>
            </a:r>
            <a:r>
              <a:rPr lang="en-GB" sz="1600" dirty="0">
                <a:hlinkClick r:id="rId2"/>
              </a:rPr>
              <a:t>https://en.wikipedia.org/wiki/Nyquist-Shannon_sampling_theorem</a:t>
            </a:r>
            <a:endParaRPr lang="en-GB" sz="16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make use of the full optical resolution: </a:t>
            </a:r>
            <a:r>
              <a:rPr lang="en-GB" b="1" dirty="0"/>
              <a:t>Sample at 3x the optical resolution.</a:t>
            </a:r>
          </a:p>
          <a:p>
            <a:pPr lvl="1"/>
            <a:r>
              <a:rPr lang="en-GB" dirty="0"/>
              <a:t>Nyquist calculator: </a:t>
            </a:r>
            <a:r>
              <a:rPr lang="en-GB" dirty="0">
                <a:hlinkClick r:id="rId3"/>
              </a:rPr>
              <a:t>https://svi.nl/NyquistCalculator</a:t>
            </a:r>
            <a:r>
              <a:rPr lang="en-GB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20C247-E7AB-AC4B-BBD2-4E6FEDFAF544}"/>
              </a:ext>
            </a:extLst>
          </p:cNvPr>
          <p:cNvGrpSpPr/>
          <p:nvPr/>
        </p:nvGrpSpPr>
        <p:grpSpPr>
          <a:xfrm>
            <a:off x="4937812" y="2690598"/>
            <a:ext cx="3748988" cy="2069833"/>
            <a:chOff x="2195737" y="3373446"/>
            <a:chExt cx="4686198" cy="25872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8869" y="3373446"/>
              <a:ext cx="1973066" cy="25872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5737" y="3699030"/>
              <a:ext cx="1975043" cy="226100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681790" y="5319210"/>
              <a:ext cx="108012" cy="108012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cxnSp>
          <p:nvCxnSpPr>
            <p:cNvPr id="12" name="Straight Connector 11"/>
            <p:cNvCxnSpPr>
              <a:cxnSpLocks/>
              <a:stCxn id="10" idx="3"/>
            </p:cNvCxnSpPr>
            <p:nvPr/>
          </p:nvCxnSpPr>
          <p:spPr>
            <a:xfrm flipV="1">
              <a:off x="2789801" y="4722514"/>
              <a:ext cx="2119068" cy="650701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6529049" y="3589471"/>
              <a:ext cx="270030" cy="216025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71574" y="6212297"/>
            <a:ext cx="2772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sources: </a:t>
            </a:r>
          </a:p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Elena </a:t>
            </a:r>
            <a:r>
              <a:rPr lang="en-GB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Gromberg</a:t>
            </a:r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Tanaka Group, CRTD Dresden </a:t>
            </a:r>
          </a:p>
          <a:p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Cromey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Avoiding Twisted Pixels,</a:t>
            </a:r>
            <a:endParaRPr lang="en-GB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7E6267-F7B6-D341-AF9C-E269F9D360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3" b="-1"/>
          <a:stretch/>
        </p:blipFill>
        <p:spPr>
          <a:xfrm>
            <a:off x="457200" y="2690598"/>
            <a:ext cx="3182860" cy="21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6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length of the red line drawn on the image is 95 pixels.</a:t>
            </a:r>
          </a:p>
          <a:p>
            <a:endParaRPr lang="en-GB" sz="1800" dirty="0"/>
          </a:p>
          <a:p>
            <a:r>
              <a:rPr lang="en-GB" sz="2000" dirty="0"/>
              <a:t>Based on the scale bar, what is the image’s pixel width?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905" y="4758720"/>
            <a:ext cx="2469676" cy="1109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0.5 µm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97759" y="4758720"/>
            <a:ext cx="2469676" cy="11098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 0.01 µm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03332" y="4758720"/>
            <a:ext cx="2469676" cy="11098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0.05 µm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3A4DBD-401D-9E4C-8CF9-4C1DBFE5F601}"/>
              </a:ext>
            </a:extLst>
          </p:cNvPr>
          <p:cNvGrpSpPr/>
          <p:nvPr/>
        </p:nvGrpSpPr>
        <p:grpSpPr>
          <a:xfrm>
            <a:off x="457200" y="2471115"/>
            <a:ext cx="8274161" cy="1892254"/>
            <a:chOff x="457200" y="2471115"/>
            <a:chExt cx="8274161" cy="18922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-1" r="32939"/>
            <a:stretch/>
          </p:blipFill>
          <p:spPr>
            <a:xfrm>
              <a:off x="457200" y="2909841"/>
              <a:ext cx="4312642" cy="7739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078" y="2471115"/>
              <a:ext cx="3655283" cy="189225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A9DA04-2DB5-8742-8D61-259173FBC971}"/>
                </a:ext>
              </a:extLst>
            </p:cNvPr>
            <p:cNvSpPr/>
            <p:nvPr/>
          </p:nvSpPr>
          <p:spPr>
            <a:xfrm>
              <a:off x="2730467" y="3472656"/>
              <a:ext cx="1164920" cy="211165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BBA92C-A224-C442-95F9-34F3D1C843BC}"/>
                </a:ext>
              </a:extLst>
            </p:cNvPr>
            <p:cNvSpPr/>
            <p:nvPr/>
          </p:nvSpPr>
          <p:spPr>
            <a:xfrm>
              <a:off x="6447176" y="2573101"/>
              <a:ext cx="520383" cy="22808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85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4272-C9A7-4E46-A38F-570153C0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A41A-D422-402E-8AF3-803C46355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bit-depth n enumerates how many different intensity values are present in an image: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 </a:t>
            </a:r>
            <a:r>
              <a:rPr lang="en-US" dirty="0"/>
              <a:t>grey values</a:t>
            </a:r>
          </a:p>
          <a:p>
            <a:r>
              <a:rPr lang="en-US" dirty="0"/>
              <a:t>In microscopy, images are usually stored as 8, 12 or 16-bit images.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3C113-6ED6-4BAC-95E4-0FC1EE81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-241475" y="3828734"/>
            <a:ext cx="1401911" cy="474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C4A77-72E5-4B55-A66C-8AAD4498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33174" y="3828742"/>
            <a:ext cx="1401909" cy="474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21738-6A3E-4504-9B63-2118DFB2A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707815" y="3828744"/>
            <a:ext cx="1401912" cy="474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66CC8-73FF-460F-A82B-06779D51D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1182458" y="3828743"/>
            <a:ext cx="1401912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29AAE-6379-4A53-B279-D6C3986E6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1657100" y="3828740"/>
            <a:ext cx="1401912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19A28-F271-4E4A-A560-5C097C985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2131742" y="3828740"/>
            <a:ext cx="1401912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C778F9-06CD-424D-BDDD-421845BA3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H="1">
            <a:off x="2606385" y="3828739"/>
            <a:ext cx="1401913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4C8563-D015-4952-9F73-FE199167D9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3081027" y="3828737"/>
            <a:ext cx="1401912" cy="474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F4091A-6042-4020-95BF-2497A71C576D}"/>
              </a:ext>
            </a:extLst>
          </p:cNvPr>
          <p:cNvSpPr txBox="1"/>
          <p:nvPr/>
        </p:nvSpPr>
        <p:spPr>
          <a:xfrm>
            <a:off x="222152" y="3082288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FB44A-7E4F-494B-A823-E94D30797EA7}"/>
              </a:ext>
            </a:extLst>
          </p:cNvPr>
          <p:cNvSpPr txBox="1"/>
          <p:nvPr/>
        </p:nvSpPr>
        <p:spPr>
          <a:xfrm>
            <a:off x="686581" y="3082281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E7659-B714-49C3-92E5-8C53BD0204C8}"/>
              </a:ext>
            </a:extLst>
          </p:cNvPr>
          <p:cNvSpPr txBox="1"/>
          <p:nvPr/>
        </p:nvSpPr>
        <p:spPr>
          <a:xfrm>
            <a:off x="1159023" y="3082264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254E74-5893-4290-A216-1984F35DF2BA}"/>
              </a:ext>
            </a:extLst>
          </p:cNvPr>
          <p:cNvSpPr txBox="1"/>
          <p:nvPr/>
        </p:nvSpPr>
        <p:spPr>
          <a:xfrm>
            <a:off x="1623452" y="3082257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FB8A9-C5F3-4F8D-82D5-AEFBEB2D3E0E}"/>
              </a:ext>
            </a:extLst>
          </p:cNvPr>
          <p:cNvSpPr txBox="1"/>
          <p:nvPr/>
        </p:nvSpPr>
        <p:spPr>
          <a:xfrm>
            <a:off x="2143363" y="3082312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0A607A-3F8B-46FD-AEB6-10A24C2AA829}"/>
              </a:ext>
            </a:extLst>
          </p:cNvPr>
          <p:cNvSpPr txBox="1"/>
          <p:nvPr/>
        </p:nvSpPr>
        <p:spPr>
          <a:xfrm>
            <a:off x="2607791" y="3082305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F3DFD9-DDF5-4D95-98E5-A2DF7433143F}"/>
              </a:ext>
            </a:extLst>
          </p:cNvPr>
          <p:cNvSpPr txBox="1"/>
          <p:nvPr/>
        </p:nvSpPr>
        <p:spPr>
          <a:xfrm>
            <a:off x="3080234" y="3082288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5586E-7CBE-4E2F-801B-6323448381AB}"/>
              </a:ext>
            </a:extLst>
          </p:cNvPr>
          <p:cNvSpPr txBox="1"/>
          <p:nvPr/>
        </p:nvSpPr>
        <p:spPr>
          <a:xfrm>
            <a:off x="3544662" y="3082281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DEF9C0-D2F6-4E6A-B8A2-0F5DCCFDE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0981" y="3365061"/>
            <a:ext cx="1401956" cy="1401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FA28B7-2C56-4461-9A64-76B364E9AC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8094" y="3365062"/>
            <a:ext cx="1401956" cy="14019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CD7A48-5D05-4F92-B534-DC10B792A1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4462" y="3365062"/>
            <a:ext cx="1401956" cy="14019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7FC168-6B77-441F-84C1-8F0FD9B1B370}"/>
              </a:ext>
            </a:extLst>
          </p:cNvPr>
          <p:cNvSpPr txBox="1"/>
          <p:nvPr/>
        </p:nvSpPr>
        <p:spPr>
          <a:xfrm>
            <a:off x="4734056" y="3082280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A831D0-8037-41C1-A841-6FFB159D3218}"/>
              </a:ext>
            </a:extLst>
          </p:cNvPr>
          <p:cNvSpPr txBox="1"/>
          <p:nvPr/>
        </p:nvSpPr>
        <p:spPr>
          <a:xfrm>
            <a:off x="6286217" y="3104310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10ACA8-EDB1-47F9-8144-A4CD3243AAB4}"/>
              </a:ext>
            </a:extLst>
          </p:cNvPr>
          <p:cNvSpPr txBox="1"/>
          <p:nvPr/>
        </p:nvSpPr>
        <p:spPr>
          <a:xfrm>
            <a:off x="7844661" y="3073111"/>
            <a:ext cx="474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D9AFF-A258-5D4E-AEC9-5F663FB83299}"/>
              </a:ext>
            </a:extLst>
          </p:cNvPr>
          <p:cNvSpPr txBox="1"/>
          <p:nvPr/>
        </p:nvSpPr>
        <p:spPr>
          <a:xfrm>
            <a:off x="7139342" y="6546076"/>
            <a:ext cx="1967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courtesy: Robert </a:t>
            </a:r>
            <a:r>
              <a:rPr lang="en-US" sz="1200" dirty="0" err="1"/>
              <a:t>Haase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813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67DD-1A38-4840-9DFF-9F3100CB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tables (LUTs)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E07A-1366-4C34-B768-8D11EE91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lookup table decides how the image is displayed on screen.</a:t>
            </a:r>
          </a:p>
          <a:p>
            <a:r>
              <a:rPr lang="en-US" dirty="0"/>
              <a:t>Applying a different lookup table doesn’t change the image. All pixel values stay the same, they just appear differently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254ABB-67F9-514D-BDB7-29594B820651}"/>
              </a:ext>
            </a:extLst>
          </p:cNvPr>
          <p:cNvGrpSpPr/>
          <p:nvPr/>
        </p:nvGrpSpPr>
        <p:grpSpPr>
          <a:xfrm>
            <a:off x="457200" y="2692313"/>
            <a:ext cx="2204795" cy="3251287"/>
            <a:chOff x="457200" y="2692313"/>
            <a:chExt cx="2204795" cy="3251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7AFF35-459C-4756-A01D-9745AC39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845" y="3754450"/>
              <a:ext cx="2189150" cy="218915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8A22EF-C56D-41C2-BF3F-860C91B01CBB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2922302"/>
              <a:ext cx="14920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42111-B29C-4949-B628-CF16F2C3E64B}"/>
                </a:ext>
              </a:extLst>
            </p:cNvPr>
            <p:cNvSpPr txBox="1"/>
            <p:nvPr/>
          </p:nvSpPr>
          <p:spPr>
            <a:xfrm>
              <a:off x="457200" y="2692313"/>
              <a:ext cx="684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Pixel value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76B7D8-9BA9-45DD-970C-719AC0BC2451}"/>
                </a:ext>
              </a:extLst>
            </p:cNvPr>
            <p:cNvSpPr txBox="1"/>
            <p:nvPr/>
          </p:nvSpPr>
          <p:spPr>
            <a:xfrm>
              <a:off x="1210700" y="2694584"/>
              <a:ext cx="8493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Display color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D0B96-5C6D-431B-A8D9-FABEEF281B78}"/>
                </a:ext>
              </a:extLst>
            </p:cNvPr>
            <p:cNvSpPr txBox="1"/>
            <p:nvPr/>
          </p:nvSpPr>
          <p:spPr>
            <a:xfrm>
              <a:off x="457200" y="2950264"/>
              <a:ext cx="68492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  <a:p>
              <a:r>
                <a:rPr lang="en-US" sz="900" dirty="0"/>
                <a:t>1</a:t>
              </a:r>
            </a:p>
            <a:p>
              <a:r>
                <a:rPr lang="en-US" sz="900" dirty="0"/>
                <a:t>2</a:t>
              </a:r>
            </a:p>
            <a:p>
              <a:r>
                <a:rPr lang="en-US" sz="900" dirty="0"/>
                <a:t>…</a:t>
              </a:r>
            </a:p>
            <a:p>
              <a:r>
                <a:rPr lang="en-US" sz="900" dirty="0"/>
                <a:t>255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304113-1ED4-4D13-80F3-D226CA37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25151" y="3023597"/>
              <a:ext cx="714375" cy="59666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8E31DAA-ED76-426A-9228-3F9D794479A8}"/>
                </a:ext>
              </a:extLst>
            </p:cNvPr>
            <p:cNvCxnSpPr/>
            <p:nvPr/>
          </p:nvCxnSpPr>
          <p:spPr>
            <a:xfrm>
              <a:off x="1200150" y="2692314"/>
              <a:ext cx="0" cy="9868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BDA0AA-FC18-FB4C-A82D-E5C7CC95B05F}"/>
              </a:ext>
            </a:extLst>
          </p:cNvPr>
          <p:cNvGrpSpPr/>
          <p:nvPr/>
        </p:nvGrpSpPr>
        <p:grpSpPr>
          <a:xfrm>
            <a:off x="3565834" y="2692313"/>
            <a:ext cx="2189150" cy="3251287"/>
            <a:chOff x="3565834" y="2692313"/>
            <a:chExt cx="2189150" cy="325128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F49A35-D4C0-49C7-B1E0-AC4B591D4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5834" y="3754450"/>
              <a:ext cx="2189150" cy="218915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3EEE140-DACD-4E87-BB43-4C7E67F7924A}"/>
                </a:ext>
              </a:extLst>
            </p:cNvPr>
            <p:cNvCxnSpPr>
              <a:cxnSpLocks/>
            </p:cNvCxnSpPr>
            <p:nvPr/>
          </p:nvCxnSpPr>
          <p:spPr>
            <a:xfrm>
              <a:off x="3565834" y="2922302"/>
              <a:ext cx="14920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0AC69F-E65F-42F4-B5F6-9629299D24CB}"/>
                </a:ext>
              </a:extLst>
            </p:cNvPr>
            <p:cNvSpPr txBox="1"/>
            <p:nvPr/>
          </p:nvSpPr>
          <p:spPr>
            <a:xfrm>
              <a:off x="3565834" y="2692313"/>
              <a:ext cx="684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Pixel value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E9E9C7-3F68-41EC-9406-9F0A6515ABE5}"/>
                </a:ext>
              </a:extLst>
            </p:cNvPr>
            <p:cNvSpPr txBox="1"/>
            <p:nvPr/>
          </p:nvSpPr>
          <p:spPr>
            <a:xfrm>
              <a:off x="4319334" y="2694584"/>
              <a:ext cx="8493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Display color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CC411D-601B-461B-BC3F-A2791499BE91}"/>
                </a:ext>
              </a:extLst>
            </p:cNvPr>
            <p:cNvSpPr txBox="1"/>
            <p:nvPr/>
          </p:nvSpPr>
          <p:spPr>
            <a:xfrm>
              <a:off x="3565834" y="2950264"/>
              <a:ext cx="68492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  <a:p>
              <a:r>
                <a:rPr lang="en-US" sz="900" dirty="0"/>
                <a:t>1</a:t>
              </a:r>
            </a:p>
            <a:p>
              <a:r>
                <a:rPr lang="en-US" sz="900" dirty="0"/>
                <a:t>2</a:t>
              </a:r>
            </a:p>
            <a:p>
              <a:r>
                <a:rPr lang="en-US" sz="900" dirty="0"/>
                <a:t>…</a:t>
              </a:r>
            </a:p>
            <a:p>
              <a:r>
                <a:rPr lang="en-US" sz="900" dirty="0"/>
                <a:t>255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A16225-E6F0-4990-B828-8EA43941F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333785" y="3023597"/>
              <a:ext cx="714375" cy="5966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2C92B1-DC26-4B28-B94F-E6FA85035617}"/>
                </a:ext>
              </a:extLst>
            </p:cNvPr>
            <p:cNvCxnSpPr/>
            <p:nvPr/>
          </p:nvCxnSpPr>
          <p:spPr>
            <a:xfrm>
              <a:off x="4308784" y="2692314"/>
              <a:ext cx="0" cy="9868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8D5C1-2872-C448-B7DA-AEEFBC6B5819}"/>
              </a:ext>
            </a:extLst>
          </p:cNvPr>
          <p:cNvGrpSpPr/>
          <p:nvPr/>
        </p:nvGrpSpPr>
        <p:grpSpPr>
          <a:xfrm>
            <a:off x="6621133" y="2692313"/>
            <a:ext cx="2189150" cy="3251287"/>
            <a:chOff x="6621133" y="2692313"/>
            <a:chExt cx="2189150" cy="32512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6B5627-00E8-49FA-8958-4DE73C48F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1133" y="3754450"/>
              <a:ext cx="2189150" cy="218915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829D83-0E9D-4C41-A341-3CC3E564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7422748" y="3020073"/>
              <a:ext cx="714375" cy="5966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5BE6BC2-27DD-42AE-A18D-C3A6A65130F8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96" y="2922302"/>
              <a:ext cx="14920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35F8E6-71FE-4AF7-B406-DAE1A33060CC}"/>
                </a:ext>
              </a:extLst>
            </p:cNvPr>
            <p:cNvSpPr txBox="1"/>
            <p:nvPr/>
          </p:nvSpPr>
          <p:spPr>
            <a:xfrm>
              <a:off x="6654797" y="2692313"/>
              <a:ext cx="684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Pixel value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EAE066-AE93-4807-807B-AEDD56AE65ED}"/>
                </a:ext>
              </a:extLst>
            </p:cNvPr>
            <p:cNvSpPr txBox="1"/>
            <p:nvPr/>
          </p:nvSpPr>
          <p:spPr>
            <a:xfrm>
              <a:off x="7408297" y="2694584"/>
              <a:ext cx="8493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Display color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CA0DD3-5CFF-438A-A1AD-FCFF4CA34C58}"/>
                </a:ext>
              </a:extLst>
            </p:cNvPr>
            <p:cNvSpPr txBox="1"/>
            <p:nvPr/>
          </p:nvSpPr>
          <p:spPr>
            <a:xfrm>
              <a:off x="6654797" y="2950264"/>
              <a:ext cx="68492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0</a:t>
              </a:r>
            </a:p>
            <a:p>
              <a:r>
                <a:rPr lang="en-US" sz="900" dirty="0"/>
                <a:t>1</a:t>
              </a:r>
            </a:p>
            <a:p>
              <a:r>
                <a:rPr lang="en-US" sz="900" dirty="0"/>
                <a:t>2</a:t>
              </a:r>
            </a:p>
            <a:p>
              <a:r>
                <a:rPr lang="en-US" sz="900" dirty="0"/>
                <a:t>…</a:t>
              </a:r>
            </a:p>
            <a:p>
              <a:r>
                <a:rPr lang="en-US" sz="900" dirty="0"/>
                <a:t>255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E32D69-F0A2-4BC5-8620-0CDBCCCA84DB}"/>
                </a:ext>
              </a:extLst>
            </p:cNvPr>
            <p:cNvCxnSpPr/>
            <p:nvPr/>
          </p:nvCxnSpPr>
          <p:spPr>
            <a:xfrm>
              <a:off x="7397747" y="2692314"/>
              <a:ext cx="0" cy="9868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6CD97BD-3204-5246-BB2B-5C61A3D30928}"/>
              </a:ext>
            </a:extLst>
          </p:cNvPr>
          <p:cNvSpPr txBox="1"/>
          <p:nvPr/>
        </p:nvSpPr>
        <p:spPr>
          <a:xfrm>
            <a:off x="7139342" y="6546076"/>
            <a:ext cx="1967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courtesy: Robert </a:t>
            </a:r>
            <a:r>
              <a:rPr lang="en-US" sz="1200" dirty="0" err="1"/>
              <a:t>Haase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208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2A3AED0-5912-F54A-BF6F-E6703E32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are we?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8A421381-CD0E-4C6C-9ED9-9A1D12026320}" type="slidenum">
              <a:rPr lang="en-GB" smtClean="0"/>
              <a:t>2</a:t>
            </a:fld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B9D57C-0ED6-0342-8630-EEC011FA0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20" y="2178836"/>
            <a:ext cx="4580170" cy="454338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CB46943-AE47-344F-9B4D-6528D49138F6}"/>
              </a:ext>
            </a:extLst>
          </p:cNvPr>
          <p:cNvSpPr/>
          <p:nvPr/>
        </p:nvSpPr>
        <p:spPr>
          <a:xfrm>
            <a:off x="2592549" y="3110183"/>
            <a:ext cx="960120" cy="117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CF6255-C7BB-3A41-BC18-BE859B793088}"/>
              </a:ext>
            </a:extLst>
          </p:cNvPr>
          <p:cNvSpPr txBox="1"/>
          <p:nvPr/>
        </p:nvSpPr>
        <p:spPr>
          <a:xfrm>
            <a:off x="2434973" y="4285840"/>
            <a:ext cx="1274872" cy="400110"/>
          </a:xfrm>
          <a:prstGeom prst="rect">
            <a:avLst/>
          </a:prstGeom>
          <a:solidFill>
            <a:srgbClr val="B8C3D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André </a:t>
            </a:r>
            <a:r>
              <a:rPr lang="en-US" sz="1100" b="1" dirty="0" err="1"/>
              <a:t>Gohr</a:t>
            </a:r>
            <a:endParaRPr lang="en-US" sz="1100" b="1" dirty="0"/>
          </a:p>
          <a:p>
            <a:pPr algn="ctr"/>
            <a:r>
              <a:rPr lang="en-US" sz="900" i="1" dirty="0"/>
              <a:t>Bioinformatician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275BBE-AA0E-F94F-85DF-D933E9434283}"/>
              </a:ext>
            </a:extLst>
          </p:cNvPr>
          <p:cNvGrpSpPr/>
          <p:nvPr/>
        </p:nvGrpSpPr>
        <p:grpSpPr>
          <a:xfrm>
            <a:off x="2376306" y="4777053"/>
            <a:ext cx="1417320" cy="1892826"/>
            <a:chOff x="2721204" y="4685707"/>
            <a:chExt cx="1417320" cy="18928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C33840-D68A-6645-8859-88F5A3F4A28B}"/>
                </a:ext>
              </a:extLst>
            </p:cNvPr>
            <p:cNvSpPr txBox="1"/>
            <p:nvPr/>
          </p:nvSpPr>
          <p:spPr>
            <a:xfrm>
              <a:off x="2721204" y="4685707"/>
              <a:ext cx="1417320" cy="1892826"/>
            </a:xfrm>
            <a:prstGeom prst="rect">
              <a:avLst/>
            </a:prstGeom>
            <a:solidFill>
              <a:srgbClr val="B8C3D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r>
                <a:rPr lang="en-US" sz="1100" b="1" dirty="0"/>
                <a:t>Joining in 2021</a:t>
              </a:r>
            </a:p>
            <a:p>
              <a:pPr algn="ctr"/>
              <a:r>
                <a:rPr lang="en-US" sz="900" i="1" dirty="0"/>
                <a:t>Bioinformatics Data Analyst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997C9F6-DBB1-3449-9E01-A4126361C826}"/>
                </a:ext>
              </a:extLst>
            </p:cNvPr>
            <p:cNvSpPr/>
            <p:nvPr/>
          </p:nvSpPr>
          <p:spPr>
            <a:xfrm>
              <a:off x="2950893" y="4877137"/>
              <a:ext cx="957943" cy="11756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EF2700-65D1-D642-95FB-CD5FBF185C48}"/>
              </a:ext>
            </a:extLst>
          </p:cNvPr>
          <p:cNvGrpSpPr/>
          <p:nvPr/>
        </p:nvGrpSpPr>
        <p:grpSpPr>
          <a:xfrm>
            <a:off x="6614897" y="2178836"/>
            <a:ext cx="1924593" cy="2623056"/>
            <a:chOff x="6614897" y="1595906"/>
            <a:chExt cx="1924593" cy="262305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DB72DD2-2F8F-8240-BA9D-8A84C102EE81}"/>
                </a:ext>
              </a:extLst>
            </p:cNvPr>
            <p:cNvGrpSpPr/>
            <p:nvPr/>
          </p:nvGrpSpPr>
          <p:grpSpPr>
            <a:xfrm>
              <a:off x="6614897" y="1595906"/>
              <a:ext cx="1924593" cy="2623056"/>
              <a:chOff x="6968716" y="2059780"/>
              <a:chExt cx="1924593" cy="26230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A30D390-9F7E-9C43-B68B-994F5F94A81D}"/>
                  </a:ext>
                </a:extLst>
              </p:cNvPr>
              <p:cNvSpPr txBox="1"/>
              <p:nvPr/>
            </p:nvSpPr>
            <p:spPr>
              <a:xfrm>
                <a:off x="6968716" y="2059780"/>
                <a:ext cx="192459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solidFill>
                      <a:srgbClr val="906697"/>
                    </a:solidFill>
                    <a:latin typeface="+mj-lt"/>
                  </a:rPr>
                  <a:t>RESEARCH DATA MANAGEMENT </a:t>
                </a:r>
              </a:p>
              <a:p>
                <a:pPr algn="ctr"/>
                <a:r>
                  <a:rPr lang="en-US" sz="1500" dirty="0">
                    <a:solidFill>
                      <a:srgbClr val="906697"/>
                    </a:solidFill>
                    <a:latin typeface="+mj-lt"/>
                  </a:rPr>
                  <a:t>&amp; ELN SUPPORT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DCE17A-7D87-F343-B0A4-1684BC07BC08}"/>
                  </a:ext>
                </a:extLst>
              </p:cNvPr>
              <p:cNvSpPr txBox="1"/>
              <p:nvPr/>
            </p:nvSpPr>
            <p:spPr>
              <a:xfrm>
                <a:off x="7222353" y="2790010"/>
                <a:ext cx="1417320" cy="1892826"/>
              </a:xfrm>
              <a:prstGeom prst="rect">
                <a:avLst/>
              </a:prstGeom>
              <a:solidFill>
                <a:srgbClr val="AFAAC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100" b="1" dirty="0"/>
              </a:p>
              <a:p>
                <a:pPr algn="ctr"/>
                <a:endParaRPr lang="en-US" sz="1100" b="1" dirty="0"/>
              </a:p>
              <a:p>
                <a:pPr algn="ctr"/>
                <a:endParaRPr lang="en-US" sz="1100" b="1" dirty="0"/>
              </a:p>
              <a:p>
                <a:pPr algn="ctr"/>
                <a:endParaRPr lang="en-US" sz="1100" b="1" dirty="0"/>
              </a:p>
              <a:p>
                <a:pPr algn="ctr"/>
                <a:endParaRPr lang="en-US" sz="1100" b="1" dirty="0"/>
              </a:p>
              <a:p>
                <a:pPr algn="ctr"/>
                <a:endParaRPr lang="en-US" sz="1100" b="1" dirty="0"/>
              </a:p>
              <a:p>
                <a:pPr algn="ctr"/>
                <a:endParaRPr lang="en-US" sz="1100" b="1" dirty="0"/>
              </a:p>
              <a:p>
                <a:pPr algn="ctr"/>
                <a:endParaRPr lang="en-US" sz="1100" b="1" dirty="0"/>
              </a:p>
              <a:p>
                <a:pPr algn="ctr"/>
                <a:r>
                  <a:rPr lang="en-US" sz="1100" b="1" dirty="0"/>
                  <a:t>Stephan </a:t>
                </a:r>
                <a:r>
                  <a:rPr lang="en-US" sz="1100" b="1" dirty="0" err="1"/>
                  <a:t>Janosch</a:t>
                </a:r>
                <a:endParaRPr lang="en-US" sz="1100" b="1" dirty="0"/>
              </a:p>
              <a:p>
                <a:pPr algn="ctr"/>
                <a:r>
                  <a:rPr lang="en-US" sz="900" i="1" dirty="0"/>
                  <a:t>Research Software Engineer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1A5BEDE-746F-E84F-9BB4-124F7ED28B03}"/>
                  </a:ext>
                </a:extLst>
              </p:cNvPr>
              <p:cNvSpPr/>
              <p:nvPr/>
            </p:nvSpPr>
            <p:spPr>
              <a:xfrm>
                <a:off x="7442102" y="2984879"/>
                <a:ext cx="957943" cy="11756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9C97A6-5063-724D-BD57-CC7AC156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0943" y="2521005"/>
              <a:ext cx="982681" cy="117921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C028BE2-C9BE-7146-8A56-C22B3B54D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42" t="6861" r="11742" b="19722"/>
          <a:stretch/>
        </p:blipFill>
        <p:spPr>
          <a:xfrm>
            <a:off x="2581257" y="3113490"/>
            <a:ext cx="982681" cy="117859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A64DD23-BF4D-AF4A-9836-05DE69729047}"/>
              </a:ext>
            </a:extLst>
          </p:cNvPr>
          <p:cNvSpPr txBox="1"/>
          <p:nvPr/>
        </p:nvSpPr>
        <p:spPr>
          <a:xfrm>
            <a:off x="503722" y="2621978"/>
            <a:ext cx="14748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FACILITY LEADER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D763AD-4D17-1B4D-9101-425A0A2222C2}"/>
              </a:ext>
            </a:extLst>
          </p:cNvPr>
          <p:cNvGrpSpPr/>
          <p:nvPr/>
        </p:nvGrpSpPr>
        <p:grpSpPr>
          <a:xfrm>
            <a:off x="541831" y="2945373"/>
            <a:ext cx="1417320" cy="1754326"/>
            <a:chOff x="2721204" y="4685707"/>
            <a:chExt cx="1417320" cy="17543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F74FB6D-7B14-D24A-B691-E38C26A955B5}"/>
                </a:ext>
              </a:extLst>
            </p:cNvPr>
            <p:cNvSpPr txBox="1"/>
            <p:nvPr/>
          </p:nvSpPr>
          <p:spPr>
            <a:xfrm>
              <a:off x="2721204" y="4685707"/>
              <a:ext cx="1417320" cy="1754326"/>
            </a:xfrm>
            <a:prstGeom prst="rect">
              <a:avLst/>
            </a:prstGeom>
            <a:solidFill>
              <a:srgbClr val="B8C3D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endParaRPr lang="en-US" sz="1100" b="1" dirty="0"/>
            </a:p>
            <a:p>
              <a:pPr algn="ctr"/>
              <a:r>
                <a:rPr lang="en-US" sz="1100" b="1" dirty="0"/>
                <a:t>Lena </a:t>
              </a:r>
              <a:r>
                <a:rPr lang="en-US" sz="1100" b="1" dirty="0" err="1"/>
                <a:t>Hersemann</a:t>
              </a:r>
              <a:endParaRPr lang="en-US" sz="1100" b="1" dirty="0"/>
            </a:p>
            <a:p>
              <a:pPr algn="ctr"/>
              <a:r>
                <a:rPr lang="en-US" sz="900" i="1" dirty="0"/>
                <a:t>Facility Leader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2BB88F8-797B-5D43-902C-E43209E589A7}"/>
                </a:ext>
              </a:extLst>
            </p:cNvPr>
            <p:cNvSpPr/>
            <p:nvPr/>
          </p:nvSpPr>
          <p:spPr>
            <a:xfrm>
              <a:off x="2950893" y="4877137"/>
              <a:ext cx="957943" cy="11756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12382A9-8227-6049-96E3-B5710B9A7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18" y="3093085"/>
            <a:ext cx="1016146" cy="1219375"/>
          </a:xfrm>
          <a:prstGeom prst="rect">
            <a:avLst/>
          </a:prstGeom>
          <a:ln w="76200">
            <a:noFill/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B0AEB77-AA3E-4046-8874-A0404A4833ED}"/>
              </a:ext>
            </a:extLst>
          </p:cNvPr>
          <p:cNvSpPr/>
          <p:nvPr/>
        </p:nvSpPr>
        <p:spPr>
          <a:xfrm>
            <a:off x="450905" y="1290228"/>
            <a:ext cx="8229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effectLst/>
                <a:latin typeface="+mj-lt"/>
              </a:rPr>
              <a:t>“The Scientific Computing Facility aims to provide a unified service to assist researchers in the tackling of scientific questions involving computational analysis, large data handling and image processing.”</a:t>
            </a:r>
          </a:p>
        </p:txBody>
      </p:sp>
    </p:spTree>
    <p:extLst>
      <p:ext uri="{BB962C8B-B14F-4D97-AF65-F5344CB8AC3E}">
        <p14:creationId xmlns:p14="http://schemas.microsoft.com/office/powerpoint/2010/main" val="1375316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4846-B50F-412D-B8A5-ACA8B93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tables (LUTs)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79C7-BDC2-4A44-B34C-B262EC4D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Choose visualization of your color tables wisely!</a:t>
            </a:r>
          </a:p>
          <a:p>
            <a:r>
              <a:rPr lang="en-US" sz="1800" dirty="0"/>
              <a:t>Think of people with red/green blindness!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33703-0494-4938-987C-ADE4FEDEEFE2}"/>
              </a:ext>
            </a:extLst>
          </p:cNvPr>
          <p:cNvSpPr txBox="1"/>
          <p:nvPr/>
        </p:nvSpPr>
        <p:spPr>
          <a:xfrm>
            <a:off x="1700151" y="2221999"/>
            <a:ext cx="2126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Default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D1DCA-F4CD-4183-8F44-EADDF56A403A}"/>
              </a:ext>
            </a:extLst>
          </p:cNvPr>
          <p:cNvSpPr txBox="1"/>
          <p:nvPr/>
        </p:nvSpPr>
        <p:spPr>
          <a:xfrm>
            <a:off x="4348425" y="2221999"/>
            <a:ext cx="2856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Red/green blind people see it like this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489F0D-1786-4F23-B1FB-749C100A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51" y="2474037"/>
            <a:ext cx="2126673" cy="1620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7E3E8B-B80A-4278-9B9B-39C520AB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58" y="2474037"/>
            <a:ext cx="2126673" cy="16203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8A4483E-93EE-4012-B39C-8E364078396E}"/>
              </a:ext>
            </a:extLst>
          </p:cNvPr>
          <p:cNvGrpSpPr/>
          <p:nvPr/>
        </p:nvGrpSpPr>
        <p:grpSpPr>
          <a:xfrm>
            <a:off x="114721" y="4184854"/>
            <a:ext cx="6749711" cy="1620323"/>
            <a:chOff x="152961" y="4436806"/>
            <a:chExt cx="8999615" cy="216043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07FD04-B7D1-4D38-8AA4-93B991C1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6868" y="4436806"/>
              <a:ext cx="2835564" cy="21604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DAE52E-67BC-4361-96E1-F3F66789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7011" y="4436806"/>
              <a:ext cx="2835565" cy="2160430"/>
            </a:xfrm>
            <a:prstGeom prst="rect">
              <a:avLst/>
            </a:prstGeom>
          </p:spPr>
        </p:pic>
        <p:sp>
          <p:nvSpPr>
            <p:cNvPr id="18" name="Speech Bubble: Rectangle 17">
              <a:extLst>
                <a:ext uri="{FF2B5EF4-FFF2-40B4-BE49-F238E27FC236}">
                  <a16:creationId xmlns:a16="http://schemas.microsoft.com/office/drawing/2014/main" id="{AC9AD23D-32B3-4A82-867C-EC815CF0C863}"/>
                </a:ext>
              </a:extLst>
            </p:cNvPr>
            <p:cNvSpPr/>
            <p:nvPr/>
          </p:nvSpPr>
          <p:spPr>
            <a:xfrm>
              <a:off x="152961" y="4943789"/>
              <a:ext cx="1798655" cy="808892"/>
            </a:xfrm>
            <a:prstGeom prst="wedgeRectCallout">
              <a:avLst>
                <a:gd name="adj1" fmla="val 63525"/>
                <a:gd name="adj2" fmla="val 21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Replace red with magenta!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5FE2AF1-3EE5-C64F-9E00-A363EBD284DF}"/>
              </a:ext>
            </a:extLst>
          </p:cNvPr>
          <p:cNvSpPr txBox="1"/>
          <p:nvPr/>
        </p:nvSpPr>
        <p:spPr>
          <a:xfrm>
            <a:off x="7139342" y="6546076"/>
            <a:ext cx="1967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courtesy: Robert </a:t>
            </a:r>
            <a:r>
              <a:rPr lang="en-US" sz="1200" dirty="0" err="1"/>
              <a:t>Haase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39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Which intensity does the marked pixel have?</a:t>
            </a:r>
            <a:endParaRPr lang="en-GB" sz="2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93" y="2559028"/>
            <a:ext cx="2548205" cy="2507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53493" y="3687225"/>
            <a:ext cx="2507105" cy="250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632400" y="2469087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0</a:t>
            </a:r>
            <a:endParaRPr lang="en-GB" sz="1350"/>
          </a:p>
        </p:txBody>
      </p:sp>
      <p:sp>
        <p:nvSpPr>
          <p:cNvPr id="13" name="TextBox 12"/>
          <p:cNvSpPr txBox="1"/>
          <p:nvPr/>
        </p:nvSpPr>
        <p:spPr>
          <a:xfrm>
            <a:off x="3642150" y="3083724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64</a:t>
            </a:r>
            <a:endParaRPr lang="en-GB" sz="1350"/>
          </a:p>
        </p:txBody>
      </p:sp>
      <p:sp>
        <p:nvSpPr>
          <p:cNvPr id="14" name="TextBox 13"/>
          <p:cNvSpPr txBox="1"/>
          <p:nvPr/>
        </p:nvSpPr>
        <p:spPr>
          <a:xfrm>
            <a:off x="3645664" y="4927633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256</a:t>
            </a:r>
            <a:endParaRPr lang="en-GB" sz="1350"/>
          </a:p>
        </p:txBody>
      </p:sp>
      <p:sp>
        <p:nvSpPr>
          <p:cNvPr id="15" name="TextBox 14"/>
          <p:cNvSpPr txBox="1"/>
          <p:nvPr/>
        </p:nvSpPr>
        <p:spPr>
          <a:xfrm>
            <a:off x="3669642" y="4312997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192</a:t>
            </a:r>
            <a:endParaRPr lang="en-GB" sz="1350"/>
          </a:p>
        </p:txBody>
      </p:sp>
      <p:sp>
        <p:nvSpPr>
          <p:cNvPr id="16" name="TextBox 15"/>
          <p:cNvSpPr txBox="1"/>
          <p:nvPr/>
        </p:nvSpPr>
        <p:spPr>
          <a:xfrm>
            <a:off x="3668149" y="3698361"/>
            <a:ext cx="529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128</a:t>
            </a:r>
            <a:endParaRPr lang="en-GB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BFC5D-9982-4A64-884F-9131C03926F0}"/>
              </a:ext>
            </a:extLst>
          </p:cNvPr>
          <p:cNvSpPr/>
          <p:nvPr/>
        </p:nvSpPr>
        <p:spPr>
          <a:xfrm>
            <a:off x="666193" y="5416328"/>
            <a:ext cx="1654423" cy="349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478BD0-8B97-4A1A-BBE5-15EDDF48642A}"/>
              </a:ext>
            </a:extLst>
          </p:cNvPr>
          <p:cNvSpPr/>
          <p:nvPr/>
        </p:nvSpPr>
        <p:spPr>
          <a:xfrm>
            <a:off x="2620956" y="5416327"/>
            <a:ext cx="1654423" cy="349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87A978-B08A-4204-8697-E9EADE79CD1D}"/>
              </a:ext>
            </a:extLst>
          </p:cNvPr>
          <p:cNvSpPr/>
          <p:nvPr/>
        </p:nvSpPr>
        <p:spPr>
          <a:xfrm>
            <a:off x="4531440" y="5416327"/>
            <a:ext cx="1654423" cy="3490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128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56973" y="2444808"/>
            <a:ext cx="3606394" cy="2758629"/>
            <a:chOff x="6011057" y="1571576"/>
            <a:chExt cx="4808525" cy="36781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057" y="1723869"/>
              <a:ext cx="3397607" cy="33428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228834" y="3228133"/>
              <a:ext cx="3342807" cy="3342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10063398" y="1571576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0</a:t>
              </a:r>
              <a:endParaRPr lang="en-GB" sz="13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076398" y="2391092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64</a:t>
              </a:r>
              <a:endParaRPr lang="en-GB" sz="13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81083" y="4849639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256</a:t>
              </a:r>
              <a:endParaRPr lang="en-GB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3053" y="4030123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192</a:t>
              </a:r>
              <a:endParaRPr lang="en-GB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11063" y="3210608"/>
              <a:ext cx="7065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128</a:t>
              </a:r>
              <a:endParaRPr lang="en-GB" sz="1350"/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8148533" y="2644325"/>
              <a:ext cx="611204" cy="787081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6" name="Down Arrow 25"/>
          <p:cNvSpPr/>
          <p:nvPr/>
        </p:nvSpPr>
        <p:spPr>
          <a:xfrm>
            <a:off x="2266238" y="3249370"/>
            <a:ext cx="458403" cy="59031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87A978-B08A-4204-8697-E9EADE79CD1D}"/>
              </a:ext>
            </a:extLst>
          </p:cNvPr>
          <p:cNvSpPr/>
          <p:nvPr/>
        </p:nvSpPr>
        <p:spPr>
          <a:xfrm>
            <a:off x="6486203" y="5416327"/>
            <a:ext cx="1654423" cy="3490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192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A4E6E8-F735-9347-B634-E8C5A85A214C}"/>
              </a:ext>
            </a:extLst>
          </p:cNvPr>
          <p:cNvSpPr txBox="1"/>
          <p:nvPr/>
        </p:nvSpPr>
        <p:spPr>
          <a:xfrm>
            <a:off x="7139342" y="6546076"/>
            <a:ext cx="1967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courtesy: Robert </a:t>
            </a:r>
            <a:r>
              <a:rPr lang="en-US" sz="1200" dirty="0" err="1"/>
              <a:t>Haase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46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ABBB-55DB-E645-BCC9-6CDAFD6F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25FD-F008-D54D-A556-1AD9A2604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pixels of an image are counted and binned according to their value.</a:t>
            </a:r>
          </a:p>
          <a:p>
            <a:r>
              <a:rPr lang="en-US" dirty="0"/>
              <a:t>A histogram is a 1D summary of an image.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A8A29E-9350-A844-AF2C-E2105F5B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20" y="3330927"/>
            <a:ext cx="3566335" cy="279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0144C5E-4E91-E447-B33D-781DF2CC0F24}"/>
              </a:ext>
            </a:extLst>
          </p:cNvPr>
          <p:cNvGrpSpPr/>
          <p:nvPr/>
        </p:nvGrpSpPr>
        <p:grpSpPr>
          <a:xfrm>
            <a:off x="4821055" y="3222656"/>
            <a:ext cx="3895892" cy="3204865"/>
            <a:chOff x="4605067" y="1702061"/>
            <a:chExt cx="3198859" cy="2161995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7EF43EB6-C125-CF4E-867B-9093C4841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526" y="1702061"/>
              <a:ext cx="2819400" cy="203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9D1225-6E50-504E-8682-6C379AA837F9}"/>
                </a:ext>
              </a:extLst>
            </p:cNvPr>
            <p:cNvSpPr txBox="1"/>
            <p:nvPr/>
          </p:nvSpPr>
          <p:spPr>
            <a:xfrm rot="16200000">
              <a:off x="3880200" y="2477467"/>
              <a:ext cx="1828800" cy="379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>
                  <a:solidFill>
                    <a:schemeClr val="accent1">
                      <a:lumMod val="50000"/>
                    </a:schemeClr>
                  </a:solidFill>
                </a:rPr>
                <a:t>Number of pixels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EF96C5-924D-2743-B3B5-15EF9A120FC6}"/>
                </a:ext>
              </a:extLst>
            </p:cNvPr>
            <p:cNvSpPr txBox="1"/>
            <p:nvPr/>
          </p:nvSpPr>
          <p:spPr>
            <a:xfrm>
              <a:off x="4855334" y="3552618"/>
              <a:ext cx="2932285" cy="311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>
                  <a:solidFill>
                    <a:schemeClr val="accent1">
                      <a:lumMod val="50000"/>
                    </a:schemeClr>
                  </a:solidFill>
                </a:rPr>
                <a:t>Intensity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F6A4DD-F0F9-D842-8632-2535F0CF8D66}"/>
              </a:ext>
            </a:extLst>
          </p:cNvPr>
          <p:cNvGrpSpPr/>
          <p:nvPr/>
        </p:nvGrpSpPr>
        <p:grpSpPr>
          <a:xfrm>
            <a:off x="4368006" y="2452274"/>
            <a:ext cx="4775994" cy="1113282"/>
            <a:chOff x="4368006" y="2452274"/>
            <a:chExt cx="4775994" cy="11132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FFC0DA-8686-5044-B064-A256FA91C41E}"/>
                </a:ext>
              </a:extLst>
            </p:cNvPr>
            <p:cNvSpPr txBox="1"/>
            <p:nvPr/>
          </p:nvSpPr>
          <p:spPr>
            <a:xfrm>
              <a:off x="4368006" y="2455686"/>
              <a:ext cx="2090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/>
                <a:t>Background?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E23CCB-A494-C04E-AE47-BCFBF4B3993E}"/>
                </a:ext>
              </a:extLst>
            </p:cNvPr>
            <p:cNvSpPr txBox="1"/>
            <p:nvPr/>
          </p:nvSpPr>
          <p:spPr>
            <a:xfrm>
              <a:off x="7644606" y="2452274"/>
              <a:ext cx="1499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Object?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745E95-4B0E-0E44-99EB-F4D907B8644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756" y="2853324"/>
              <a:ext cx="301906" cy="712232"/>
            </a:xfrm>
            <a:prstGeom prst="straightConnector1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2D7929-E58F-1F40-A2AE-47672061B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0659" y="2831057"/>
              <a:ext cx="337053" cy="621979"/>
            </a:xfrm>
            <a:prstGeom prst="straightConnector1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2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Image Histogram</a:t>
            </a:r>
            <a:endParaRPr lang="en-US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3" y="1178202"/>
            <a:ext cx="3276600" cy="258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671699" y="2468291"/>
            <a:ext cx="354227" cy="3260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50941" y="1285807"/>
            <a:ext cx="3276600" cy="2364970"/>
            <a:chOff x="964428" y="4391594"/>
            <a:chExt cx="3276600" cy="2364970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28" y="4391594"/>
              <a:ext cx="3276600" cy="2364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052985" y="4473262"/>
              <a:ext cx="3010930" cy="186840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040706" y="3046607"/>
            <a:ext cx="708454" cy="6228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39498" y="4206720"/>
            <a:ext cx="3276600" cy="2401488"/>
            <a:chOff x="4862384" y="4355075"/>
            <a:chExt cx="3276600" cy="240148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384" y="4355075"/>
              <a:ext cx="3276600" cy="240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4950941" y="4473262"/>
              <a:ext cx="3010930" cy="186840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939453" y="1178202"/>
            <a:ext cx="3276600" cy="25801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8903" y="4227192"/>
            <a:ext cx="3188044" cy="2401488"/>
            <a:chOff x="1058903" y="4227192"/>
            <a:chExt cx="3188044" cy="2401488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903" y="4227192"/>
              <a:ext cx="3188044" cy="240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1091853" y="4324907"/>
              <a:ext cx="3022947" cy="186227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89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D379-201B-1A4D-AF46-6D7A2EBE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Multichannel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ECBB8-8F7C-774B-BDFA-FC12C59EE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 microscopy, channels are usually acquired separately with a monochrome camera.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For a composite view, the channels are colored with different LUTs.</a:t>
            </a:r>
          </a:p>
          <a:p>
            <a:pPr lvl="1"/>
            <a:r>
              <a:rPr lang="en-US" sz="1600" dirty="0"/>
              <a:t>Coloring according to wavelength or for optimizing good contrast.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E4DE-AE67-7E4D-A0E3-F2602E52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967" y="4394924"/>
            <a:ext cx="2034433" cy="214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850C0-BDFB-6E4F-A817-13F960CA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26573"/>
            <a:ext cx="5427924" cy="1812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7341D-5C7F-DD49-8512-B91C43935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19" y="1836470"/>
            <a:ext cx="5111462" cy="16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/>
              <a:t>Color Images (RGB)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1590"/>
            <a:ext cx="8229600" cy="531495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Color images are usually composed of RGB channels with 8bits per channel.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They are acquired with a color camera (e.g. photography).</a:t>
            </a: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Tip: Applications like MS Office cannot display multichannel images. Convert the image to RGB for export. This is non-reversible – work on an image copy!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237262-2F62-C744-B945-7B32C1FCACC8}"/>
              </a:ext>
            </a:extLst>
          </p:cNvPr>
          <p:cNvGrpSpPr/>
          <p:nvPr/>
        </p:nvGrpSpPr>
        <p:grpSpPr>
          <a:xfrm>
            <a:off x="3961561" y="1947141"/>
            <a:ext cx="3726818" cy="4003847"/>
            <a:chOff x="3992979" y="2214304"/>
            <a:chExt cx="3726818" cy="40038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AD3732-AAFF-CF4B-B842-CFF8AE7BBA3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2979" y="2214304"/>
              <a:ext cx="2160000" cy="18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07C0AC-CFD8-9743-87F0-107998806A4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2979" y="3429000"/>
              <a:ext cx="2160000" cy="180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617DB9-8CF7-F042-822E-70BA0314F7A4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895" y="4683663"/>
              <a:ext cx="1934677" cy="153448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7D6714-E185-9843-B7AC-986E33053690}"/>
                </a:ext>
              </a:extLst>
            </p:cNvPr>
            <p:cNvSpPr txBox="1"/>
            <p:nvPr/>
          </p:nvSpPr>
          <p:spPr>
            <a:xfrm>
              <a:off x="6022572" y="3885333"/>
              <a:ext cx="1697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Red Green Blue decomposition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7BB171-3717-4948-86F7-557D2EB1B4A9}"/>
              </a:ext>
            </a:extLst>
          </p:cNvPr>
          <p:cNvGrpSpPr/>
          <p:nvPr/>
        </p:nvGrpSpPr>
        <p:grpSpPr>
          <a:xfrm>
            <a:off x="457200" y="2489153"/>
            <a:ext cx="3191711" cy="2563478"/>
            <a:chOff x="457200" y="2489153"/>
            <a:chExt cx="3191711" cy="25634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33BF3E-35DC-354D-947A-A9128B6F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2489153"/>
              <a:ext cx="3191711" cy="25634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E33021-70D4-EA49-B43E-9405028567C4}"/>
                </a:ext>
              </a:extLst>
            </p:cNvPr>
            <p:cNvSpPr txBox="1"/>
            <p:nvPr/>
          </p:nvSpPr>
          <p:spPr>
            <a:xfrm>
              <a:off x="1015545" y="4498997"/>
              <a:ext cx="169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RGB Image</a:t>
              </a:r>
            </a:p>
          </p:txBody>
        </p:sp>
      </p:grpSp>
      <p:pic>
        <p:nvPicPr>
          <p:cNvPr id="17" name="Picture 4" descr="C:\Users\lombardo\Desktop\image course\400px-AdditiveColor.svg.png">
            <a:extLst>
              <a:ext uri="{FF2B5EF4-FFF2-40B4-BE49-F238E27FC236}">
                <a16:creationId xmlns:a16="http://schemas.microsoft.com/office/drawing/2014/main" id="{0D65E7FE-E17B-2E4B-B93F-665CA3021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30" y="1844175"/>
            <a:ext cx="848962" cy="84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62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0794-2606-E54A-8037-56D6F59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0C95-DFEE-084C-B306-059E61F1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6055917" cy="5150182"/>
          </a:xfrm>
        </p:spPr>
        <p:txBody>
          <a:bodyPr>
            <a:normAutofit/>
          </a:bodyPr>
          <a:lstStyle/>
          <a:p>
            <a:r>
              <a:rPr lang="en-US" sz="1800" dirty="0"/>
              <a:t>Color images are often RGB – color is described by the 3 channels: red, green, blue.</a:t>
            </a:r>
          </a:p>
          <a:p>
            <a:endParaRPr lang="en-US" sz="1800" dirty="0"/>
          </a:p>
          <a:p>
            <a:r>
              <a:rPr lang="en-US" sz="1800" dirty="0"/>
              <a:t>Another common decomposition: CMYK</a:t>
            </a:r>
          </a:p>
          <a:p>
            <a:endParaRPr lang="en-US" sz="1800" dirty="0"/>
          </a:p>
          <a:p>
            <a:r>
              <a:rPr lang="en-US" sz="1800" dirty="0"/>
              <a:t>CIE commission established other color spaces which are closer to how colors are perceived by humans.</a:t>
            </a:r>
          </a:p>
          <a:p>
            <a:pPr lvl="1"/>
            <a:r>
              <a:rPr lang="en-US" sz="1600" b="1" dirty="0"/>
              <a:t>Most notably: CIELAB color space</a:t>
            </a:r>
            <a:r>
              <a:rPr lang="en-US" sz="1600" dirty="0"/>
              <a:t>: L*a*b*</a:t>
            </a:r>
          </a:p>
          <a:p>
            <a:pPr lvl="1"/>
            <a:r>
              <a:rPr lang="en-US" sz="1600" dirty="0"/>
              <a:t>L (lightness), a (green/red), b (blue/yellow)</a:t>
            </a:r>
          </a:p>
          <a:p>
            <a:pPr lvl="1"/>
            <a:r>
              <a:rPr lang="en-US" sz="1600" b="1" dirty="0"/>
              <a:t>Perceptually uniform</a:t>
            </a:r>
            <a:r>
              <a:rPr lang="en-US" sz="1600" dirty="0"/>
              <a:t>: Changes in L*a*b* values corresponds well to changes in human color perception (this is different for RGB).</a:t>
            </a:r>
          </a:p>
          <a:p>
            <a:pPr lvl="2"/>
            <a:endParaRPr lang="en-US" sz="1400" dirty="0"/>
          </a:p>
          <a:p>
            <a:r>
              <a:rPr lang="en-US" sz="1800" i="1" dirty="0"/>
              <a:t>Tip: Explore different color spaces. </a:t>
            </a:r>
          </a:p>
          <a:p>
            <a:pPr lvl="1"/>
            <a:r>
              <a:rPr lang="en-US" sz="1600" i="1" dirty="0"/>
              <a:t>Objects which are hard to distinguish with an algorithm in RGB space may be easier to distinguish in CIELAB space.</a:t>
            </a:r>
          </a:p>
          <a:p>
            <a:pPr lvl="2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9119C0-F4DF-3C42-9066-52FD3DF5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62" y="857002"/>
            <a:ext cx="2389048" cy="179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34F051-1783-3D4E-9673-805E334FA71A}"/>
              </a:ext>
            </a:extLst>
          </p:cNvPr>
          <p:cNvSpPr txBox="1"/>
          <p:nvPr/>
        </p:nvSpPr>
        <p:spPr>
          <a:xfrm>
            <a:off x="7263244" y="6181199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sources: 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cube: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wikipedia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CIELAB: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XRite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2" descr="LAB Color Space, L*a*b* Color Space, Color Space, Color Values | X-Rite Color Blog">
            <a:extLst>
              <a:ext uri="{FF2B5EF4-FFF2-40B4-BE49-F238E27FC236}">
                <a16:creationId xmlns:a16="http://schemas.microsoft.com/office/drawing/2014/main" id="{0E352B9B-0417-E645-ADEB-A2EB75512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2" t="-1" b="30389"/>
          <a:stretch/>
        </p:blipFill>
        <p:spPr bwMode="auto">
          <a:xfrm>
            <a:off x="6513117" y="3018431"/>
            <a:ext cx="2596593" cy="218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39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F83F-E38F-764C-A4F3-BBE9BDDF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49967-6543-AD43-9437-B8673106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2050"/>
            <a:ext cx="8229600" cy="50958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Common file formats for image saving.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tiff / </a:t>
            </a:r>
            <a:r>
              <a:rPr lang="en-US" b="1" dirty="0" err="1"/>
              <a:t>tif</a:t>
            </a:r>
            <a:endParaRPr lang="en-US" b="1" dirty="0"/>
          </a:p>
          <a:p>
            <a:pPr lvl="1"/>
            <a:r>
              <a:rPr lang="en-US" dirty="0"/>
              <a:t>Very versatile (multichannel, </a:t>
            </a:r>
            <a:r>
              <a:rPr lang="en-US" dirty="0" err="1"/>
              <a:t>zstacks</a:t>
            </a:r>
            <a:r>
              <a:rPr lang="en-US" dirty="0"/>
              <a:t>, various bit depth, etc.).</a:t>
            </a:r>
          </a:p>
          <a:p>
            <a:pPr lvl="1"/>
            <a:r>
              <a:rPr lang="en-US" dirty="0"/>
              <a:t>Good with meta data.</a:t>
            </a:r>
          </a:p>
          <a:p>
            <a:pPr lvl="1"/>
            <a:r>
              <a:rPr lang="en-US" dirty="0"/>
              <a:t>Large file size</a:t>
            </a:r>
          </a:p>
          <a:p>
            <a:pPr lvl="1"/>
            <a:r>
              <a:rPr lang="en-US" b="1" dirty="0"/>
              <a:t>Use as default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hdf5 / h5</a:t>
            </a:r>
          </a:p>
          <a:p>
            <a:pPr lvl="1"/>
            <a:r>
              <a:rPr lang="en-US" dirty="0"/>
              <a:t>Specially developed for viewing and processing large data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png</a:t>
            </a:r>
            <a:endParaRPr lang="en-US" b="1" dirty="0"/>
          </a:p>
          <a:p>
            <a:pPr lvl="1"/>
            <a:r>
              <a:rPr lang="en-US" dirty="0"/>
              <a:t>Compressed but not lossy: small file sizes</a:t>
            </a:r>
          </a:p>
          <a:p>
            <a:pPr lvl="1"/>
            <a:r>
              <a:rPr lang="en-US" dirty="0"/>
              <a:t>Less powerful than tiff (metadata etc.)</a:t>
            </a:r>
          </a:p>
          <a:p>
            <a:pPr lvl="1"/>
            <a:r>
              <a:rPr lang="en-US" dirty="0"/>
              <a:t>Convenient for image export for presentations.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jpg / jpeg</a:t>
            </a:r>
          </a:p>
          <a:p>
            <a:pPr lvl="1"/>
            <a:r>
              <a:rPr lang="en-US" dirty="0"/>
              <a:t>Lossy compression.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 not use this!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AFDF-DEC1-D24E-BAD6-54F7A725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52" r="25252"/>
          <a:stretch/>
        </p:blipFill>
        <p:spPr>
          <a:xfrm>
            <a:off x="6649491" y="1202049"/>
            <a:ext cx="2460219" cy="2560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A3DCA-5A2C-CA4C-9D05-12E28DFBF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0" r="26830"/>
          <a:stretch/>
        </p:blipFill>
        <p:spPr>
          <a:xfrm>
            <a:off x="6650353" y="3942742"/>
            <a:ext cx="2459357" cy="2515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21221-BBF3-004F-AEF1-5DFEF41ED0DE}"/>
              </a:ext>
            </a:extLst>
          </p:cNvPr>
          <p:cNvSpPr txBox="1"/>
          <p:nvPr/>
        </p:nvSpPr>
        <p:spPr>
          <a:xfrm>
            <a:off x="7189470" y="6447016"/>
            <a:ext cx="116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jpg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618207-A4E4-1B46-AE61-18CC86735165}"/>
              </a:ext>
            </a:extLst>
          </p:cNvPr>
          <p:cNvSpPr/>
          <p:nvPr/>
        </p:nvSpPr>
        <p:spPr>
          <a:xfrm>
            <a:off x="7486650" y="4400550"/>
            <a:ext cx="864485" cy="9829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41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F5C6-B139-C64C-AF9A-2F69F7FB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2517"/>
            <a:ext cx="8229600" cy="34636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Tools for image analysis</a:t>
            </a:r>
          </a:p>
        </p:txBody>
      </p:sp>
    </p:spTree>
    <p:extLst>
      <p:ext uri="{BB962C8B-B14F-4D97-AF65-F5344CB8AC3E}">
        <p14:creationId xmlns:p14="http://schemas.microsoft.com/office/powerpoint/2010/main" val="3495822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Image Analysis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9DB4E-B6B5-1E43-9E8E-34708F0EE749}"/>
              </a:ext>
            </a:extLst>
          </p:cNvPr>
          <p:cNvSpPr txBox="1"/>
          <p:nvPr/>
        </p:nvSpPr>
        <p:spPr>
          <a:xfrm>
            <a:off x="2276128" y="4873899"/>
            <a:ext cx="49638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Free/Commercial,</a:t>
            </a:r>
          </a:p>
          <a:p>
            <a:pPr algn="ctr"/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Customizable versus ease of use</a:t>
            </a:r>
          </a:p>
          <a:p>
            <a:pPr algn="ctr"/>
            <a:r>
              <a:rPr lang="en-GB" sz="2000" dirty="0"/>
              <a:t>Specific pipelines: slide analysis, HCS,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neurons, 3D visualization, </a:t>
            </a:r>
          </a:p>
          <a:p>
            <a:pPr algn="ctr"/>
            <a:r>
              <a:rPr lang="en-GB" sz="2000" dirty="0"/>
              <a:t>large dataset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09D8E4D-2BFC-A247-BCA0-70F0EA12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60" y="3257562"/>
            <a:ext cx="910081" cy="98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B88FDC0A-B767-E84F-9E18-11BC032D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644" y="1651534"/>
            <a:ext cx="1001929" cy="104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CBA6E5-5808-7E45-9712-F87CCCE72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959" y="3221203"/>
            <a:ext cx="911585" cy="10037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74A7B0-160C-034D-BD70-7F513B78935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8833" y="3223673"/>
            <a:ext cx="1048368" cy="10483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FF212-65FF-3C41-8F99-4C5DA6487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679" y="1485341"/>
            <a:ext cx="1150712" cy="1150712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1713542-59C9-5141-AADC-200AA612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55" y="3221203"/>
            <a:ext cx="1225908" cy="100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638EC4-A800-DB4B-A00A-7CA4EFF3D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077" y="1684894"/>
            <a:ext cx="957112" cy="1002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4AB2-2D28-3F44-9EA0-7016208AB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063" y="1580687"/>
            <a:ext cx="1135129" cy="10613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0DD15-FFB5-0A4C-8FF9-1D552B48E9DF}"/>
              </a:ext>
            </a:extLst>
          </p:cNvPr>
          <p:cNvSpPr txBox="1"/>
          <p:nvPr/>
        </p:nvSpPr>
        <p:spPr>
          <a:xfrm>
            <a:off x="1284306" y="2689668"/>
            <a:ext cx="1103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CellProfiler</a:t>
            </a:r>
            <a:endParaRPr lang="de-DE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834DC-5243-7545-B05C-24B8FEAA317B}"/>
              </a:ext>
            </a:extLst>
          </p:cNvPr>
          <p:cNvSpPr txBox="1"/>
          <p:nvPr/>
        </p:nvSpPr>
        <p:spPr>
          <a:xfrm>
            <a:off x="3174224" y="2724910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MATLAB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DCA2A9-7113-5A43-9A98-9D5777058533}"/>
              </a:ext>
            </a:extLst>
          </p:cNvPr>
          <p:cNvSpPr txBox="1"/>
          <p:nvPr/>
        </p:nvSpPr>
        <p:spPr>
          <a:xfrm>
            <a:off x="5700324" y="2693894"/>
            <a:ext cx="1075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ImageJ</a:t>
            </a:r>
            <a:r>
              <a:rPr lang="de-DE" sz="1600"/>
              <a:t>/</a:t>
            </a:r>
            <a:r>
              <a:rPr lang="de-DE" sz="1600" err="1"/>
              <a:t>Fiji</a:t>
            </a:r>
            <a:endParaRPr lang="de-DE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FD77-73CE-A14D-9247-326FA0124E07}"/>
              </a:ext>
            </a:extLst>
          </p:cNvPr>
          <p:cNvSpPr txBox="1"/>
          <p:nvPr/>
        </p:nvSpPr>
        <p:spPr>
          <a:xfrm>
            <a:off x="3265597" y="427658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Imaris</a:t>
            </a:r>
            <a:endParaRPr lang="de-DE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EA972-9C27-0C4F-BDF8-01AA6BFD9675}"/>
              </a:ext>
            </a:extLst>
          </p:cNvPr>
          <p:cNvSpPr txBox="1"/>
          <p:nvPr/>
        </p:nvSpPr>
        <p:spPr>
          <a:xfrm>
            <a:off x="1332679" y="4285055"/>
            <a:ext cx="66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err="1"/>
              <a:t>Ilastik</a:t>
            </a:r>
            <a:endParaRPr lang="de-DE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4579BC-60DA-A248-92CF-99ECE04ADF74}"/>
              </a:ext>
            </a:extLst>
          </p:cNvPr>
          <p:cNvSpPr txBox="1"/>
          <p:nvPr/>
        </p:nvSpPr>
        <p:spPr>
          <a:xfrm>
            <a:off x="5103808" y="4281429"/>
            <a:ext cx="778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Python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83683-A5D6-1F4C-8800-A1E031796E0D}"/>
              </a:ext>
            </a:extLst>
          </p:cNvPr>
          <p:cNvSpPr txBox="1"/>
          <p:nvPr/>
        </p:nvSpPr>
        <p:spPr>
          <a:xfrm>
            <a:off x="6834299" y="4285055"/>
            <a:ext cx="895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Huygens</a:t>
            </a:r>
          </a:p>
        </p:txBody>
      </p:sp>
    </p:spTree>
    <p:extLst>
      <p:ext uri="{BB962C8B-B14F-4D97-AF65-F5344CB8AC3E}">
        <p14:creationId xmlns:p14="http://schemas.microsoft.com/office/powerpoint/2010/main" val="263563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CE0F-4270-8941-9FDF-EEA03414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9175F-2155-5642-AE1E-63056BC2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8862"/>
            <a:ext cx="8229600" cy="5379336"/>
          </a:xfrm>
        </p:spPr>
        <p:txBody>
          <a:bodyPr>
            <a:noAutofit/>
          </a:bodyPr>
          <a:lstStyle/>
          <a:p>
            <a:r>
              <a:rPr lang="en-US" sz="1300" b="1" dirty="0"/>
              <a:t>Day 1 (Mon 3.5.)</a:t>
            </a:r>
          </a:p>
          <a:p>
            <a:pPr lvl="1"/>
            <a:r>
              <a:rPr lang="en-US" sz="1300" dirty="0"/>
              <a:t>Image basics, visualization, measurements</a:t>
            </a:r>
          </a:p>
          <a:p>
            <a:pPr lvl="1"/>
            <a:r>
              <a:rPr lang="en-US" sz="1300" dirty="0"/>
              <a:t>Spot detection</a:t>
            </a:r>
          </a:p>
          <a:p>
            <a:pPr lvl="1"/>
            <a:r>
              <a:rPr lang="en-US" sz="1300" dirty="0"/>
              <a:t>Segmentation 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2 (Tue 4.5.)</a:t>
            </a:r>
          </a:p>
          <a:p>
            <a:pPr lvl="1"/>
            <a:r>
              <a:rPr lang="en-US" sz="1300" dirty="0"/>
              <a:t>Visit LMF</a:t>
            </a:r>
          </a:p>
          <a:p>
            <a:pPr lvl="1"/>
            <a:r>
              <a:rPr lang="en-US" sz="1300" dirty="0"/>
              <a:t>Segmentation (cont’d)</a:t>
            </a:r>
          </a:p>
          <a:p>
            <a:pPr lvl="1"/>
            <a:r>
              <a:rPr lang="en-US" sz="1300" dirty="0"/>
              <a:t>Mathematical background: image filters, morphology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3 (Wed 5.5.)</a:t>
            </a:r>
            <a:r>
              <a:rPr lang="en-US" sz="1300" dirty="0"/>
              <a:t> </a:t>
            </a:r>
          </a:p>
          <a:p>
            <a:pPr lvl="1"/>
            <a:r>
              <a:rPr lang="en-US" sz="1300" dirty="0"/>
              <a:t>Advanced segmentation: Machine learning with Ilastik</a:t>
            </a:r>
          </a:p>
          <a:p>
            <a:pPr lvl="1"/>
            <a:r>
              <a:rPr lang="en-US" sz="1300" dirty="0"/>
              <a:t>IJ Macro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4 (Thu 6.5.) </a:t>
            </a:r>
          </a:p>
          <a:p>
            <a:pPr lvl="1"/>
            <a:r>
              <a:rPr lang="en-US" sz="1300" dirty="0"/>
              <a:t>IJ Macro (cont’d)</a:t>
            </a:r>
          </a:p>
          <a:p>
            <a:pPr lvl="1"/>
            <a:r>
              <a:rPr lang="en-US" sz="1300" dirty="0"/>
              <a:t>3D data: visualization and analysis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5 (Fri 7.5.) </a:t>
            </a:r>
          </a:p>
          <a:p>
            <a:pPr lvl="1"/>
            <a:r>
              <a:rPr lang="en-DE" sz="1300" dirty="0"/>
              <a:t>Image registration, image stitching</a:t>
            </a:r>
          </a:p>
          <a:p>
            <a:pPr lvl="1"/>
            <a:r>
              <a:rPr lang="en-DE" sz="1300" dirty="0"/>
              <a:t>Time sequence analysis and tracking </a:t>
            </a:r>
          </a:p>
          <a:p>
            <a:pPr lvl="1"/>
            <a:r>
              <a:rPr lang="en-US" sz="1300" dirty="0"/>
              <a:t>Good practices</a:t>
            </a:r>
            <a:endParaRPr lang="en-DE" sz="13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24358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16872" y="2236793"/>
            <a:ext cx="6710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Introduction to FIJI </a:t>
            </a:r>
            <a:br>
              <a:rPr lang="en-US" sz="4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Image characteristics and visualization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1F991E-2E48-5E4D-A536-98599B74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041" y="3814888"/>
            <a:ext cx="1789915" cy="2346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227535-4A8B-9749-86FD-7495D1EDF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143"/>
          <a:stretch/>
        </p:blipFill>
        <p:spPr>
          <a:xfrm>
            <a:off x="1418990" y="1353109"/>
            <a:ext cx="6306015" cy="7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2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Image Analysis Software: FIJI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5C1C77-3CB5-5B4E-81FC-EC448A4EB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Swiss army knife of biological images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Multiplatform</a:t>
            </a:r>
            <a:endParaRPr lang="en-US" sz="1800" dirty="0">
              <a:solidFill>
                <a:schemeClr val="tx2">
                  <a:lumMod val="75000"/>
                </a:schemeClr>
              </a:solidFill>
              <a:cs typeface="Helvetica"/>
              <a:sym typeface="Wingdings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Good user/developer base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Versatile data reader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Wide range of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 plugins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 supported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Multiple level of interactions</a:t>
            </a:r>
          </a:p>
          <a:p>
            <a:pPr lvl="1">
              <a:lnSpc>
                <a:spcPct val="150000"/>
              </a:lnSpc>
              <a:buFont typeface="Symbol" pitchFamily="2" charset="2"/>
              <a:buChar char="-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Many tools</a:t>
            </a:r>
          </a:p>
          <a:p>
            <a:pPr lvl="1">
              <a:lnSpc>
                <a:spcPct val="150000"/>
              </a:lnSpc>
              <a:buFont typeface="Symbol" pitchFamily="2" charset="2"/>
              <a:buChar char="-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Macro/scripting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 </a:t>
            </a:r>
          </a:p>
          <a:p>
            <a:pPr lvl="1">
              <a:lnSpc>
                <a:spcPct val="150000"/>
              </a:lnSpc>
              <a:buFont typeface="Symbol" pitchFamily="2" charset="2"/>
              <a:buChar char="-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High level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cs typeface="Helvetica"/>
                <a:sym typeface="Wingdings"/>
              </a:rPr>
              <a:t>image analysis API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D687E-D4BC-974F-8B28-581051EE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309" y="2131895"/>
            <a:ext cx="2516271" cy="2352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2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FIJI: Menu </a:t>
            </a:r>
            <a:r>
              <a:rPr lang="de-DE" err="1"/>
              <a:t>and</a:t>
            </a:r>
            <a:r>
              <a:rPr lang="de-DE"/>
              <a:t> Interface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129014-94DD-EA46-914C-B149C9F6911C}"/>
              </a:ext>
            </a:extLst>
          </p:cNvPr>
          <p:cNvGrpSpPr/>
          <p:nvPr/>
        </p:nvGrpSpPr>
        <p:grpSpPr>
          <a:xfrm>
            <a:off x="915042" y="1047413"/>
            <a:ext cx="8648700" cy="2400300"/>
            <a:chOff x="738539" y="1846057"/>
            <a:chExt cx="8648700" cy="24003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2C9A03-55BB-AB47-88D8-3E34E6A91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39" y="1846057"/>
              <a:ext cx="8648700" cy="24003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8115EC-4F96-B647-85FF-08611538E70B}"/>
                </a:ext>
              </a:extLst>
            </p:cNvPr>
            <p:cNvSpPr/>
            <p:nvPr/>
          </p:nvSpPr>
          <p:spPr>
            <a:xfrm>
              <a:off x="1436571" y="2612205"/>
              <a:ext cx="7239884" cy="3791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81B864-E3EE-B941-B78D-E86A95F274A8}"/>
              </a:ext>
            </a:extLst>
          </p:cNvPr>
          <p:cNvGrpSpPr/>
          <p:nvPr/>
        </p:nvGrpSpPr>
        <p:grpSpPr>
          <a:xfrm>
            <a:off x="915042" y="2831561"/>
            <a:ext cx="8648700" cy="2400300"/>
            <a:chOff x="790791" y="3611837"/>
            <a:chExt cx="8648700" cy="24003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B3C7DB-1B90-8240-8B96-65BC171C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91" y="3611837"/>
              <a:ext cx="8648700" cy="24003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58A94B-B2FB-9541-B5F5-493F13C7D60D}"/>
                </a:ext>
              </a:extLst>
            </p:cNvPr>
            <p:cNvSpPr/>
            <p:nvPr/>
          </p:nvSpPr>
          <p:spPr>
            <a:xfrm>
              <a:off x="1436571" y="4741549"/>
              <a:ext cx="7239884" cy="2981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A81BE4-C316-D042-B195-FCE253228585}"/>
              </a:ext>
            </a:extLst>
          </p:cNvPr>
          <p:cNvSpPr txBox="1"/>
          <p:nvPr/>
        </p:nvSpPr>
        <p:spPr>
          <a:xfrm>
            <a:off x="-244411" y="5328881"/>
            <a:ext cx="13237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Menu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64FCA-CF4A-844F-9408-FC88EA33132C}"/>
              </a:ext>
            </a:extLst>
          </p:cNvPr>
          <p:cNvSpPr txBox="1"/>
          <p:nvPr/>
        </p:nvSpPr>
        <p:spPr>
          <a:xfrm>
            <a:off x="59271" y="1701404"/>
            <a:ext cx="13237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Tool bar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3428C-FF65-8F4E-82D1-DAEDB3CFC07B}"/>
              </a:ext>
            </a:extLst>
          </p:cNvPr>
          <p:cNvSpPr txBox="1"/>
          <p:nvPr/>
        </p:nvSpPr>
        <p:spPr>
          <a:xfrm>
            <a:off x="7662" y="3598493"/>
            <a:ext cx="13237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rgbClr val="FF0000"/>
                </a:solidFill>
              </a:rPr>
              <a:t> Status bar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D2427C-1A69-9844-A2D1-7E5C9AA6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59" y="5387314"/>
            <a:ext cx="7719141" cy="2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5A658CC-02AF-2E48-B3B8-FDB05295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>
                    <a:lumMod val="75000"/>
                  </a:schemeClr>
                </a:solidFill>
              </a:rPr>
              <a:t>Command Finder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33469-7E63-7D4F-ADA7-B1ED24BE4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Press the “L” key and start typing in the search bar.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It is a very powerful tool – and helps navigating through confusing menus.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B44F5-03D3-EB4B-857C-061AC30C7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82" y="2329467"/>
            <a:ext cx="7356037" cy="36141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603A60-D709-ED44-98FF-FAAF9F109951}"/>
              </a:ext>
            </a:extLst>
          </p:cNvPr>
          <p:cNvSpPr/>
          <p:nvPr/>
        </p:nvSpPr>
        <p:spPr>
          <a:xfrm>
            <a:off x="6783572" y="2636874"/>
            <a:ext cx="1669312" cy="510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199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Opening images with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Methods:</a:t>
            </a:r>
          </a:p>
          <a:p>
            <a:pPr lvl="1"/>
            <a:r>
              <a:rPr lang="en-US" sz="1800" dirty="0"/>
              <a:t>Drag and drop </a:t>
            </a:r>
          </a:p>
          <a:p>
            <a:pPr lvl="1"/>
            <a:r>
              <a:rPr lang="en-US" sz="1800" i="1" dirty="0"/>
              <a:t>File &gt; Open &gt; …</a:t>
            </a:r>
            <a:endParaRPr lang="en-US" sz="1800" dirty="0"/>
          </a:p>
          <a:p>
            <a:pPr lvl="1"/>
            <a:r>
              <a:rPr lang="en-US" sz="1800" i="1" dirty="0"/>
              <a:t>File &gt; Import &gt; …</a:t>
            </a:r>
          </a:p>
          <a:p>
            <a:pPr marL="457200" lvl="1" indent="0">
              <a:buNone/>
            </a:pPr>
            <a:endParaRPr lang="en-US" sz="1800" i="1" dirty="0"/>
          </a:p>
          <a:p>
            <a:r>
              <a:rPr lang="en-US" sz="2000" b="1" dirty="0"/>
              <a:t>Bio-formats support</a:t>
            </a:r>
          </a:p>
          <a:p>
            <a:pPr lvl="1"/>
            <a:r>
              <a:rPr lang="en-US" sz="1800" dirty="0"/>
              <a:t>Can open proprietary </a:t>
            </a:r>
          </a:p>
          <a:p>
            <a:pPr marL="457200" lvl="1" indent="0">
              <a:buNone/>
            </a:pPr>
            <a:r>
              <a:rPr lang="en-US" sz="1800" dirty="0"/>
              <a:t>file formats (.</a:t>
            </a:r>
            <a:r>
              <a:rPr lang="en-US" sz="1800" dirty="0" err="1"/>
              <a:t>czi</a:t>
            </a:r>
            <a:r>
              <a:rPr lang="en-US" sz="1800" dirty="0"/>
              <a:t>, .</a:t>
            </a:r>
            <a:r>
              <a:rPr lang="en-US" sz="1800" dirty="0" err="1"/>
              <a:t>lsm</a:t>
            </a:r>
            <a:r>
              <a:rPr lang="en-US" sz="1800" dirty="0"/>
              <a:t>, …)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/>
              <a:t>Image sequence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9639-15CD-F345-86F4-117D4A07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239" y="1783079"/>
            <a:ext cx="1861285" cy="3627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57EB0-6BFB-214E-8125-C5BB94F9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846" y="1057417"/>
            <a:ext cx="1654842" cy="56115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7C9FAC-A80F-F140-9107-C0004635BBB3}"/>
              </a:ext>
            </a:extLst>
          </p:cNvPr>
          <p:cNvSpPr/>
          <p:nvPr/>
        </p:nvSpPr>
        <p:spPr>
          <a:xfrm>
            <a:off x="5659654" y="5688530"/>
            <a:ext cx="1347538" cy="36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AC097-B500-D149-A8FD-E2D806E46FE7}"/>
              </a:ext>
            </a:extLst>
          </p:cNvPr>
          <p:cNvSpPr txBox="1"/>
          <p:nvPr/>
        </p:nvSpPr>
        <p:spPr>
          <a:xfrm>
            <a:off x="660229" y="5198034"/>
            <a:ext cx="2753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Tip:</a:t>
            </a:r>
          </a:p>
          <a:p>
            <a:r>
              <a:rPr lang="en-US" sz="1600" dirty="0"/>
              <a:t>You can also drag Results tables, Scripts </a:t>
            </a:r>
            <a:r>
              <a:rPr lang="en-US" sz="1600" dirty="0" err="1"/>
              <a:t>etc</a:t>
            </a:r>
            <a:r>
              <a:rPr lang="en-US" sz="1600" dirty="0"/>
              <a:t> to Fiji to open them.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B04720-0106-9A4D-ADA4-B03161AAD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414" y="2833381"/>
            <a:ext cx="4831576" cy="31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Image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DC7A05-8D1B-944D-928C-D7843CCDE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893" y="1405096"/>
            <a:ext cx="3718436" cy="47037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645C3-06E4-BF47-8689-F2B4138C3C3A}"/>
              </a:ext>
            </a:extLst>
          </p:cNvPr>
          <p:cNvSpPr txBox="1"/>
          <p:nvPr/>
        </p:nvSpPr>
        <p:spPr>
          <a:xfrm>
            <a:off x="4942260" y="1345751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Zoom factor</a:t>
            </a:r>
          </a:p>
          <a:p>
            <a:r>
              <a:rPr lang="en-US"/>
              <a:t>(use +/- keys)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CBD35-5A90-D04D-9CE9-38D01CD396A9}"/>
              </a:ext>
            </a:extLst>
          </p:cNvPr>
          <p:cNvSpPr txBox="1"/>
          <p:nvPr/>
        </p:nvSpPr>
        <p:spPr>
          <a:xfrm>
            <a:off x="4942260" y="2348880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Image bit-depth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08888-4AC4-3D44-9039-A0D9B61A2BA2}"/>
              </a:ext>
            </a:extLst>
          </p:cNvPr>
          <p:cNvSpPr txBox="1"/>
          <p:nvPr/>
        </p:nvSpPr>
        <p:spPr>
          <a:xfrm>
            <a:off x="4942260" y="3295313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Image size in physical units (and in pixels)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0DA9-3C49-3842-A1D7-E8B2BA2E3368}"/>
              </a:ext>
            </a:extLst>
          </p:cNvPr>
          <p:cNvSpPr txBox="1"/>
          <p:nvPr/>
        </p:nvSpPr>
        <p:spPr>
          <a:xfrm>
            <a:off x="4942260" y="451874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Dataset positions</a:t>
            </a:r>
          </a:p>
          <a:p>
            <a:r>
              <a:rPr lang="en-US"/>
              <a:t>c = channel</a:t>
            </a:r>
          </a:p>
          <a:p>
            <a:r>
              <a:rPr lang="en-US"/>
              <a:t>z = slice</a:t>
            </a:r>
          </a:p>
          <a:p>
            <a:r>
              <a:rPr lang="en-US"/>
              <a:t>t = time frame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F7BA12-D5A5-B244-9E87-6695583A0AA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803336" y="1668917"/>
            <a:ext cx="2138924" cy="31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7AFF07-13C5-1945-85C0-8DFB69C39BD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918502" y="1877344"/>
            <a:ext cx="2023758" cy="794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08EA81-1433-BE44-82DB-BA605A5A2D1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996848" y="1903178"/>
            <a:ext cx="2945412" cy="1853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76553F-72E5-FE46-9DC1-B13EECDA890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05352" y="5118910"/>
            <a:ext cx="836908" cy="500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C48045-FAF9-A640-8C73-2B4B0D9EC9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030330" y="1921684"/>
            <a:ext cx="3911930" cy="319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35D3685-F211-B646-AF54-E5F0BF6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" t="19639" r="11478" b="13409"/>
          <a:stretch/>
        </p:blipFill>
        <p:spPr>
          <a:xfrm>
            <a:off x="6454428" y="1234208"/>
            <a:ext cx="1495197" cy="8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/>
              <a:t>Image Navigation</a:t>
            </a:r>
          </a:p>
        </p:txBody>
      </p:sp>
      <p:pic>
        <p:nvPicPr>
          <p:cNvPr id="12" name="Screen Recording 2019-05-07 at 15.58.42">
            <a:hlinkClick r:id="" action="ppaction://media"/>
            <a:extLst>
              <a:ext uri="{FF2B5EF4-FFF2-40B4-BE49-F238E27FC236}">
                <a16:creationId xmlns:a16="http://schemas.microsoft.com/office/drawing/2014/main" id="{87C7CF6B-46AD-784C-B9C8-17B1A8C11B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9900" y="3292475"/>
            <a:ext cx="2116138" cy="2335213"/>
          </a:xfrm>
        </p:spPr>
      </p:pic>
      <p:pic>
        <p:nvPicPr>
          <p:cNvPr id="7" name="Screen Recording 2019-05-07 at 15.52.51">
            <a:hlinkClick r:id="" action="ppaction://media"/>
            <a:extLst>
              <a:ext uri="{FF2B5EF4-FFF2-40B4-BE49-F238E27FC236}">
                <a16:creationId xmlns:a16="http://schemas.microsoft.com/office/drawing/2014/main" id="{9EE7768B-01BD-964D-8EDD-1915910B3334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58945" y="2817709"/>
            <a:ext cx="2925762" cy="3284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9050F-468D-424C-8452-54F6FE0837B7}"/>
              </a:ext>
            </a:extLst>
          </p:cNvPr>
          <p:cNvSpPr txBox="1"/>
          <p:nvPr/>
        </p:nvSpPr>
        <p:spPr>
          <a:xfrm>
            <a:off x="4658945" y="1333535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/>
              <a:t>Press “space” and left click on the image to pan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DAEB6-A3AA-EC4F-B520-D6C7D6F1AAC0}"/>
              </a:ext>
            </a:extLst>
          </p:cNvPr>
          <p:cNvSpPr txBox="1"/>
          <p:nvPr/>
        </p:nvSpPr>
        <p:spPr>
          <a:xfrm>
            <a:off x="1241659" y="1311660"/>
            <a:ext cx="2805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/>
              <a:t>Press “+” or “-” to zoom in and out.</a:t>
            </a:r>
          </a:p>
          <a:p>
            <a:r>
              <a:rPr lang="en-GB" sz="2000" b="1">
                <a:solidFill>
                  <a:schemeClr val="tx2">
                    <a:lumMod val="60000"/>
                    <a:lumOff val="40000"/>
                  </a:schemeClr>
                </a:solidFill>
              </a:rPr>
              <a:t>Point the region to zoom in with the mouse</a:t>
            </a:r>
          </a:p>
        </p:txBody>
      </p:sp>
    </p:spTree>
    <p:extLst>
      <p:ext uri="{BB962C8B-B14F-4D97-AF65-F5344CB8AC3E}">
        <p14:creationId xmlns:p14="http://schemas.microsoft.com/office/powerpoint/2010/main" val="3662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45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6" repeatCount="0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Image meta-data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A7D89-18DA-F944-8C1E-AD19FD2D18C1}"/>
              </a:ext>
            </a:extLst>
          </p:cNvPr>
          <p:cNvSpPr txBox="1"/>
          <p:nvPr/>
        </p:nvSpPr>
        <p:spPr>
          <a:xfrm>
            <a:off x="3151469" y="1562084"/>
            <a:ext cx="206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de-DE" i="1" dirty="0">
                <a:solidFill>
                  <a:srgbClr val="17375E"/>
                </a:solidFill>
              </a:rPr>
              <a:t>Image &gt; Show Info…</a:t>
            </a:r>
          </a:p>
          <a:p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839A37-28B7-8647-B792-FA9835EF2717}"/>
              </a:ext>
            </a:extLst>
          </p:cNvPr>
          <p:cNvSpPr txBox="1"/>
          <p:nvPr/>
        </p:nvSpPr>
        <p:spPr>
          <a:xfrm>
            <a:off x="6887267" y="1567695"/>
            <a:ext cx="210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de-DE" i="1" dirty="0">
                <a:solidFill>
                  <a:srgbClr val="17375E"/>
                </a:solidFill>
              </a:rPr>
              <a:t>Image &gt; Properties…</a:t>
            </a:r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52633-AFB4-E446-B89F-16C5E031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64" y="2066504"/>
            <a:ext cx="3715354" cy="3702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2D006-1DB0-C843-88D4-227DA087B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66" y="1964018"/>
            <a:ext cx="2038544" cy="282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69A96-A3D9-8F4D-9BB9-1DE9C51F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9" y="1567695"/>
            <a:ext cx="1835524" cy="30184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D7934F-CA27-1245-84D8-BB4D748DB48D}"/>
              </a:ext>
            </a:extLst>
          </p:cNvPr>
          <p:cNvSpPr/>
          <p:nvPr/>
        </p:nvSpPr>
        <p:spPr>
          <a:xfrm>
            <a:off x="6887266" y="3079376"/>
            <a:ext cx="2038544" cy="618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9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7AE4-44A3-674B-8A7A-E4C913BF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scale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C03C0-DBDC-274F-A120-D7DA461E0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30"/>
            <a:ext cx="8229600" cy="4857433"/>
          </a:xfrm>
        </p:spPr>
        <p:txBody>
          <a:bodyPr/>
          <a:lstStyle/>
          <a:p>
            <a:r>
              <a:rPr lang="en-US" dirty="0"/>
              <a:t>A scale bar is important when presenting images.</a:t>
            </a:r>
          </a:p>
          <a:p>
            <a:r>
              <a:rPr lang="en-US" dirty="0"/>
              <a:t>“Is an object in the image 50um or 1000um?”: Hard to tell without scale bar.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Analyze &gt; Tools &gt; Scale Bar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94F6A-B912-9D4E-8F5F-35E6A24A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30" y="3669030"/>
            <a:ext cx="1757509" cy="2313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23FCC-DB68-BF40-9A23-EA05CCBC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46" y="3120390"/>
            <a:ext cx="4383618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6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D10F-FF82-B24A-A937-7ADEA408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pixel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33F48-57B6-844D-93B1-5A11C0BE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 at current mouse position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along a line selection</a:t>
            </a:r>
            <a:br>
              <a:rPr lang="en-US" dirty="0"/>
            </a:br>
            <a:r>
              <a:rPr lang="en-US" i="1" dirty="0"/>
              <a:t>Analyze &gt; Plot Profile …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062E7-D7C6-F346-BDCA-8D7295D30CAB}"/>
              </a:ext>
            </a:extLst>
          </p:cNvPr>
          <p:cNvGrpSpPr/>
          <p:nvPr/>
        </p:nvGrpSpPr>
        <p:grpSpPr>
          <a:xfrm>
            <a:off x="590549" y="1422069"/>
            <a:ext cx="6306015" cy="3197261"/>
            <a:chOff x="590549" y="1422069"/>
            <a:chExt cx="6306015" cy="31972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D57BC0-5C87-0248-9319-EF62C45F1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272553"/>
              <a:ext cx="1789915" cy="234677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56D33C-8508-BD4B-92A9-2BECE1B9C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7143"/>
            <a:stretch/>
          </p:blipFill>
          <p:spPr>
            <a:xfrm>
              <a:off x="590549" y="1422069"/>
              <a:ext cx="6306015" cy="75635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AB6C3-5949-B241-BA36-AB7C39E76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5264" y="3173506"/>
              <a:ext cx="362162" cy="2554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A2CCA-3CD7-AD46-BB4E-9EC78712DE9F}"/>
                </a:ext>
              </a:extLst>
            </p:cNvPr>
            <p:cNvSpPr/>
            <p:nvPr/>
          </p:nvSpPr>
          <p:spPr>
            <a:xfrm>
              <a:off x="2259106" y="1976718"/>
              <a:ext cx="981635" cy="295835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4AC195-BE6C-1249-B862-CFF6D0B3A8BC}"/>
              </a:ext>
            </a:extLst>
          </p:cNvPr>
          <p:cNvCxnSpPr>
            <a:cxnSpLocks/>
          </p:cNvCxnSpPr>
          <p:nvPr/>
        </p:nvCxnSpPr>
        <p:spPr>
          <a:xfrm flipV="1">
            <a:off x="4733365" y="4087906"/>
            <a:ext cx="1398494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265E6A6-8D38-7940-9BCB-7BB2994F8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4474291"/>
            <a:ext cx="3279909" cy="22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2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spcBef>
                <a:spcPts val="1776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What is image analysis?</a:t>
            </a:r>
          </a:p>
          <a:p>
            <a:pPr marL="457200" indent="-457200">
              <a:spcBef>
                <a:spcPts val="1776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What is an image?</a:t>
            </a:r>
          </a:p>
          <a:p>
            <a:pPr marL="457200" indent="-457200">
              <a:spcBef>
                <a:spcPts val="1776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Tools for image analysis</a:t>
            </a:r>
          </a:p>
          <a:p>
            <a:pPr marL="457200" indent="-457200">
              <a:spcBef>
                <a:spcPts val="1776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Introduction to FIJI: image characteristics and visualization</a:t>
            </a:r>
          </a:p>
          <a:p>
            <a:pPr marL="457200" indent="-457200">
              <a:spcBef>
                <a:spcPts val="1776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ROIs and measurements</a:t>
            </a:r>
          </a:p>
          <a:p>
            <a:pPr marL="457200" indent="-457200">
              <a:spcBef>
                <a:spcPts val="1776"/>
              </a:spcBef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Counting objects: maxima detection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299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73F9-4A11-B840-84EE-25872FBB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32AD-EB5F-0E41-A0CB-6C0AE242D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Analyze &gt; Histogram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6510CB-9B00-2D43-A0A1-E6868A3FB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" y="2031382"/>
            <a:ext cx="3566335" cy="279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62585-38BA-F740-9E50-1980B6C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233" y="4007042"/>
            <a:ext cx="1308100" cy="250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95F9D-0B64-CE4D-BD1C-47F73241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264" y="1269253"/>
            <a:ext cx="3226547" cy="28010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1609A5-FE04-3146-B7A4-797C06EBC141}"/>
              </a:ext>
            </a:extLst>
          </p:cNvPr>
          <p:cNvSpPr/>
          <p:nvPr/>
        </p:nvSpPr>
        <p:spPr>
          <a:xfrm>
            <a:off x="5822577" y="3133165"/>
            <a:ext cx="2218764" cy="5244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BAA16C-DD4C-E94E-A176-1C1802E095E8}"/>
              </a:ext>
            </a:extLst>
          </p:cNvPr>
          <p:cNvSpPr/>
          <p:nvPr/>
        </p:nvSpPr>
        <p:spPr>
          <a:xfrm>
            <a:off x="5603982" y="3752247"/>
            <a:ext cx="688787" cy="2746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4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39D65A-3715-D94F-AF3A-6E98E946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9" y="2713636"/>
            <a:ext cx="2179344" cy="2661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1E05F8-3335-4F4B-81AA-5445905B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 &amp;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1944-25B2-9C46-B618-C0E398503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Adjusting brightness &amp; contrast changes the </a:t>
            </a:r>
            <a:r>
              <a:rPr lang="en-US" b="1" dirty="0"/>
              <a:t>display range (windowing) of the image.</a:t>
            </a:r>
          </a:p>
          <a:p>
            <a:r>
              <a:rPr lang="en-US" i="1" dirty="0"/>
              <a:t>Image &gt; Adjust &gt; Brightness/Contrast…</a:t>
            </a:r>
            <a:r>
              <a:rPr lang="en-US" dirty="0"/>
              <a:t> or </a:t>
            </a:r>
            <a:r>
              <a:rPr lang="en-US" i="1" dirty="0" err="1"/>
              <a:t>Cmd</a:t>
            </a:r>
            <a:r>
              <a:rPr lang="en-US" i="1" dirty="0"/>
              <a:t>/</a:t>
            </a:r>
            <a:r>
              <a:rPr lang="en-US" i="1" dirty="0" err="1"/>
              <a:t>Ctrl+Shift+C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6F1AF-59AC-624F-AF09-CE260608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2" y="2723624"/>
            <a:ext cx="2186059" cy="2675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DF913-7C24-5D4F-9CCA-B37038EB6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983" y="2723624"/>
            <a:ext cx="1190852" cy="26713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F24E300-41FD-1347-BD21-CD6056778777}"/>
              </a:ext>
            </a:extLst>
          </p:cNvPr>
          <p:cNvGrpSpPr/>
          <p:nvPr/>
        </p:nvGrpSpPr>
        <p:grpSpPr>
          <a:xfrm>
            <a:off x="5220179" y="3202481"/>
            <a:ext cx="3456277" cy="2192514"/>
            <a:chOff x="5257800" y="3222829"/>
            <a:chExt cx="3456277" cy="21925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5C8C2D-67A6-714E-BBEE-9A9580AA8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-5520"/>
            <a:stretch/>
          </p:blipFill>
          <p:spPr>
            <a:xfrm>
              <a:off x="5358297" y="3222829"/>
              <a:ext cx="3125242" cy="168723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BBAD50-A7ED-BE49-97B0-D2E89BE5C134}"/>
                </a:ext>
              </a:extLst>
            </p:cNvPr>
            <p:cNvGrpSpPr/>
            <p:nvPr/>
          </p:nvGrpSpPr>
          <p:grpSpPr>
            <a:xfrm>
              <a:off x="5257800" y="4928438"/>
              <a:ext cx="3456277" cy="486905"/>
              <a:chOff x="5353050" y="4946838"/>
              <a:chExt cx="3456277" cy="4869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D24C323-1B13-2548-AC14-E36C388E2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5912" y="4946838"/>
                <a:ext cx="1104914" cy="882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1265E8-D2E5-E047-B9EC-BF44631C5AD4}"/>
                  </a:ext>
                </a:extLst>
              </p:cNvPr>
              <p:cNvSpPr txBox="1"/>
              <p:nvPr/>
            </p:nvSpPr>
            <p:spPr>
              <a:xfrm>
                <a:off x="5353050" y="5044063"/>
                <a:ext cx="180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F7B003-B089-7C41-A350-4EA72FA9265F}"/>
                  </a:ext>
                </a:extLst>
              </p:cNvPr>
              <p:cNvSpPr txBox="1"/>
              <p:nvPr/>
            </p:nvSpPr>
            <p:spPr>
              <a:xfrm>
                <a:off x="8218777" y="5064411"/>
                <a:ext cx="590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255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1029C9-A8C0-704D-9D71-8A6903EF19A8}"/>
                </a:ext>
              </a:extLst>
            </p:cNvPr>
            <p:cNvSpPr txBox="1"/>
            <p:nvPr/>
          </p:nvSpPr>
          <p:spPr>
            <a:xfrm>
              <a:off x="6272213" y="5035088"/>
              <a:ext cx="466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85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2AFFEB1-638D-5141-A711-69F8DFB342E7}"/>
              </a:ext>
            </a:extLst>
          </p:cNvPr>
          <p:cNvSpPr/>
          <p:nvPr/>
        </p:nvSpPr>
        <p:spPr>
          <a:xfrm>
            <a:off x="3504018" y="4814883"/>
            <a:ext cx="688787" cy="2746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BD34-093E-3044-8D5F-317EE788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 &amp;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7257-D545-D145-9945-4FB456692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Adjusting the display range does not change the pixel values - it is just a visualization.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Careful</a:t>
            </a:r>
            <a:r>
              <a:rPr lang="en-US" b="1" dirty="0"/>
              <a:t>: “Apply” changes the pixel values and remaps them to the current display range – this is irreversible!</a:t>
            </a:r>
          </a:p>
          <a:p>
            <a:pPr lvl="1"/>
            <a:r>
              <a:rPr lang="en-US" b="1" dirty="0"/>
              <a:t>Don’t use this. Unless you need it for visualization – then use with care.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73C4D-47F9-234E-AB5E-82EE10617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5"/>
          <a:stretch/>
        </p:blipFill>
        <p:spPr>
          <a:xfrm>
            <a:off x="5083735" y="3940174"/>
            <a:ext cx="3603065" cy="2447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29CBE-6463-A645-A301-5CE197F6E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57" y="3774115"/>
            <a:ext cx="2186059" cy="2675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E9E2D-9BC9-954F-86B1-D1FB708B7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218" y="3824124"/>
            <a:ext cx="1190852" cy="2671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F33EB6-D8F7-C048-9E9C-A549A924746C}"/>
              </a:ext>
            </a:extLst>
          </p:cNvPr>
          <p:cNvSpPr/>
          <p:nvPr/>
        </p:nvSpPr>
        <p:spPr>
          <a:xfrm>
            <a:off x="4169644" y="6173486"/>
            <a:ext cx="688787" cy="2746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6CAD3-D7B3-1C44-AC71-6A293DAED130}"/>
              </a:ext>
            </a:extLst>
          </p:cNvPr>
          <p:cNvSpPr/>
          <p:nvPr/>
        </p:nvSpPr>
        <p:spPr>
          <a:xfrm>
            <a:off x="8023860" y="4229100"/>
            <a:ext cx="205740" cy="1245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CCAAA-8F8C-844C-A72F-36189A74345B}"/>
              </a:ext>
            </a:extLst>
          </p:cNvPr>
          <p:cNvSpPr txBox="1"/>
          <p:nvPr/>
        </p:nvSpPr>
        <p:spPr>
          <a:xfrm>
            <a:off x="8332033" y="4229100"/>
            <a:ext cx="819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saturation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05B311-3A11-4246-86CF-10DE90B55D67}"/>
              </a:ext>
            </a:extLst>
          </p:cNvPr>
          <p:cNvSpPr/>
          <p:nvPr/>
        </p:nvSpPr>
        <p:spPr>
          <a:xfrm>
            <a:off x="5501640" y="3913938"/>
            <a:ext cx="205740" cy="1561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AU" dirty="0"/>
              <a:t>Multichannel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b="1" dirty="0"/>
              <a:t>Composite image</a:t>
            </a:r>
            <a:r>
              <a:rPr lang="en-AU" sz="1800" dirty="0"/>
              <a:t>: visualize image with multiple channels simultaneously </a:t>
            </a:r>
          </a:p>
          <a:p>
            <a:r>
              <a:rPr lang="en-AU" sz="1800" dirty="0"/>
              <a:t>In FIJI, </a:t>
            </a:r>
            <a:r>
              <a:rPr lang="en-AU" sz="1800" i="1" dirty="0"/>
              <a:t> Image&gt; </a:t>
            </a:r>
            <a:r>
              <a:rPr lang="en-AU" sz="1800" i="1" dirty="0" err="1"/>
              <a:t>Color</a:t>
            </a:r>
            <a:r>
              <a:rPr lang="en-AU" sz="1800" i="1" dirty="0"/>
              <a:t>&gt; Make Composite, Image&gt; </a:t>
            </a:r>
            <a:r>
              <a:rPr lang="en-AU" sz="1800" i="1" dirty="0" err="1"/>
              <a:t>Color</a:t>
            </a:r>
            <a:r>
              <a:rPr lang="en-AU" sz="1800" i="1" dirty="0"/>
              <a:t>&gt; Channels tool.. for more</a:t>
            </a:r>
            <a:endParaRPr lang="en-AU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C682E-232D-B44B-AC47-BB938BF1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29" y="2354298"/>
            <a:ext cx="1377266" cy="178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CA82C-5A87-F14E-9006-60021B8E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17" y="2018899"/>
            <a:ext cx="2852533" cy="2820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BAE15-D5BC-494E-9815-D8BC4701A27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0889" y="4554704"/>
            <a:ext cx="1656000" cy="172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613C68-A62A-9842-A7A7-8B70D2AAAB2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49980" y="4554704"/>
            <a:ext cx="1656000" cy="172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B2D1EB-2ADF-D54B-AEC8-FEA8E42C7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071" y="4541715"/>
            <a:ext cx="1656000" cy="172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AB4F6D-E944-7D41-8C79-D18FAA70307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00372" y="4541714"/>
            <a:ext cx="1656000" cy="172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7D0551-0BEE-1D45-9C67-4A07E701CA7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53555" y="4541714"/>
            <a:ext cx="1656000" cy="172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A3B8AE-3095-7E49-BDAF-78F2F6EB5D47}"/>
              </a:ext>
            </a:extLst>
          </p:cNvPr>
          <p:cNvSpPr txBox="1"/>
          <p:nvPr/>
        </p:nvSpPr>
        <p:spPr>
          <a:xfrm>
            <a:off x="2870061" y="6236704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>
                <a:solidFill>
                  <a:schemeClr val="tx2">
                    <a:lumMod val="75000"/>
                  </a:schemeClr>
                </a:solidFill>
              </a:rPr>
              <a:t>Image&gt; </a:t>
            </a:r>
            <a:r>
              <a:rPr lang="en-AU" i="1" dirty="0" err="1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AU" i="1" dirty="0">
                <a:solidFill>
                  <a:schemeClr val="tx2">
                    <a:lumMod val="75000"/>
                  </a:schemeClr>
                </a:solidFill>
              </a:rPr>
              <a:t> &gt; Split channels</a:t>
            </a:r>
            <a:endParaRPr lang="en-A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21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0169-5CBF-214E-BAD9-C1A06E6C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vs composite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495A4-7A1F-544B-A8A1-3EBBB1DAF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RGB to Composite: </a:t>
            </a:r>
            <a:r>
              <a:rPr lang="en-US" i="1" dirty="0"/>
              <a:t>Image &gt; Color &gt; Make Composite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0740F-0CE2-A442-A870-ABEA1358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62815"/>
            <a:ext cx="2070100" cy="15113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7BCD0B-0B40-4245-A19B-874A9B660AB5}"/>
              </a:ext>
            </a:extLst>
          </p:cNvPr>
          <p:cNvGrpSpPr/>
          <p:nvPr/>
        </p:nvGrpSpPr>
        <p:grpSpPr>
          <a:xfrm>
            <a:off x="3637989" y="2262815"/>
            <a:ext cx="2070100" cy="1757856"/>
            <a:chOff x="3637989" y="2262815"/>
            <a:chExt cx="2070100" cy="1757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481574-B7EB-054C-8A79-F8C10E356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7989" y="2262815"/>
              <a:ext cx="2070100" cy="16637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DCF9E4-31B2-984D-80A0-E5CCE87AE367}"/>
                </a:ext>
              </a:extLst>
            </p:cNvPr>
            <p:cNvSpPr/>
            <p:nvPr/>
          </p:nvSpPr>
          <p:spPr>
            <a:xfrm>
              <a:off x="3637989" y="3689846"/>
              <a:ext cx="2070100" cy="3308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B2F22D-CA7F-AB4E-B56C-72D3AAC89BD2}"/>
              </a:ext>
            </a:extLst>
          </p:cNvPr>
          <p:cNvGrpSpPr/>
          <p:nvPr/>
        </p:nvGrpSpPr>
        <p:grpSpPr>
          <a:xfrm>
            <a:off x="6117444" y="1772191"/>
            <a:ext cx="2160000" cy="4003847"/>
            <a:chOff x="3992979" y="2214304"/>
            <a:chExt cx="2160000" cy="40038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0DEA1B-BA2E-A842-876E-42DA75F4B46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2979" y="2214304"/>
              <a:ext cx="2160000" cy="18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CDF293-420A-8C45-88EA-B54F51974BD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2979" y="3429000"/>
              <a:ext cx="216000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6C7D6C-15A5-964D-98DE-3590F09DDD0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7895" y="4683663"/>
              <a:ext cx="1934677" cy="1534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0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4846-B50F-412D-B8A5-ACA8B93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Lookup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79C7-BDC2-4A44-B34C-B262EC4D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i="1" dirty="0"/>
              <a:t>Image &gt; Lookup Tables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476FF-26F9-564A-AE3D-3A02C656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12" y="512109"/>
            <a:ext cx="889000" cy="621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3C527-F161-9C49-A210-AD6E6ADFE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3" y="2994584"/>
            <a:ext cx="6809041" cy="2169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B7E7D-7D07-AD43-ADEE-37DEA3574B03}"/>
              </a:ext>
            </a:extLst>
          </p:cNvPr>
          <p:cNvSpPr txBox="1"/>
          <p:nvPr/>
        </p:nvSpPr>
        <p:spPr>
          <a:xfrm>
            <a:off x="5773617" y="2471364"/>
            <a:ext cx="172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HiLo</a:t>
            </a:r>
            <a:endParaRPr lang="en-US" sz="1400" dirty="0"/>
          </a:p>
          <a:p>
            <a:r>
              <a:rPr lang="en-US" sz="1400" dirty="0"/>
              <a:t>(shows saturation)</a:t>
            </a:r>
          </a:p>
        </p:txBody>
      </p:sp>
    </p:spTree>
    <p:extLst>
      <p:ext uri="{BB962C8B-B14F-4D97-AF65-F5344CB8AC3E}">
        <p14:creationId xmlns:p14="http://schemas.microsoft.com/office/powerpoint/2010/main" val="1553075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B8EF52-F7D8-414D-B744-2EC9DBEE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Color calibration Bar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0A28B5-FBF7-0A42-8C0C-2AD82A812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4617720" cy="4704095"/>
          </a:xfrm>
        </p:spPr>
        <p:txBody>
          <a:bodyPr>
            <a:normAutofit/>
          </a:bodyPr>
          <a:lstStyle/>
          <a:p>
            <a:r>
              <a:rPr lang="en-US" sz="2000" i="1" dirty="0"/>
              <a:t>Analyze &gt; Tools &gt; Calibration Bar…</a:t>
            </a:r>
          </a:p>
          <a:p>
            <a:endParaRPr lang="en-US" sz="2000" i="1" dirty="0"/>
          </a:p>
          <a:p>
            <a:r>
              <a:rPr lang="en-US" sz="2000" dirty="0"/>
              <a:t>Recommended when using non-standard LUT (Fire, Spectrum..)</a:t>
            </a:r>
          </a:p>
          <a:p>
            <a:endParaRPr lang="en-US" sz="2000" dirty="0"/>
          </a:p>
          <a:p>
            <a:r>
              <a:rPr lang="en-US" sz="2000" dirty="0"/>
              <a:t>Adds a ramp to show which color represents which gray-value.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0BDE9-A936-064E-A2FF-01E9B06A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20" y="1949144"/>
            <a:ext cx="3156259" cy="32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09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Setting Fiji up properly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63B9D-ADEE-AE4B-955C-AA0EFF631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5284694" cy="4704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Common issues to better fix right away: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Images should have white objects on black background: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 to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Fiji&gt; Process&gt; Binary&gt; Options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Black background = True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Allocate maximum memory to be used by FIJI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 to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Fiji&gt; Edit &gt; Options &gt; Memory and Threads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not use command launcher for setting this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EF2DD-79FF-5345-951E-284D9CB680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1" t="25324" r="25258" b="17858"/>
          <a:stretch/>
        </p:blipFill>
        <p:spPr>
          <a:xfrm>
            <a:off x="6094800" y="1233809"/>
            <a:ext cx="2592000" cy="1981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80FBF-6082-8740-9AD2-3BDD2A53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3" y="4218255"/>
            <a:ext cx="2717807" cy="13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54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AACA-6514-B549-B822-73867BDE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Fiji Update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46DD-B306-1B4A-8C9F-6FC5F5CB1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9114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Fiji Updater updater lets you subscribe to many plugins </a:t>
            </a:r>
            <a:r>
              <a:rPr lang="en-US" dirty="0"/>
              <a:t>and extends your toolbox.</a:t>
            </a:r>
          </a:p>
          <a:p>
            <a:endParaRPr lang="en-US" dirty="0"/>
          </a:p>
          <a:p>
            <a:r>
              <a:rPr lang="en-US" dirty="0"/>
              <a:t>It </a:t>
            </a:r>
            <a:r>
              <a:rPr lang="en-US" b="1" dirty="0"/>
              <a:t>checks automatically for updates </a:t>
            </a:r>
            <a:r>
              <a:rPr lang="en-US" dirty="0"/>
              <a:t>and helps keeping Fiji up-to-date.</a:t>
            </a:r>
          </a:p>
          <a:p>
            <a:endParaRPr lang="en-US" dirty="0"/>
          </a:p>
          <a:p>
            <a:r>
              <a:rPr lang="en-US" dirty="0"/>
              <a:t>Fiji:</a:t>
            </a:r>
            <a:r>
              <a:rPr lang="en-US" i="1" dirty="0"/>
              <a:t>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Help &gt; Update ….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“Apply changes”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to update,</a:t>
            </a:r>
            <a:br>
              <a:rPr lang="en-US" dirty="0"/>
            </a:br>
            <a:r>
              <a:rPr lang="en-US" dirty="0"/>
              <a:t>then restart Fiji.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Fiji frequently. </a:t>
            </a:r>
          </a:p>
          <a:p>
            <a:pPr lvl="1"/>
            <a:r>
              <a:rPr lang="en-US" dirty="0"/>
              <a:t>If you worry about reproducibility: First create a copy of Fiji and store it together with the analysis.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35417-30E5-B24B-A820-8BFE69BD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031" y="2845363"/>
            <a:ext cx="3485926" cy="679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C4EE1-E8EC-C24B-BEB1-BB740556E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31" y="3801317"/>
            <a:ext cx="44958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35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C917-8054-1146-8D8B-ECA08D6B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Adding an update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856C2-0AB8-274D-8B05-376E37D5A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the updater explicitly by going to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Help&gt; Update…</a:t>
            </a:r>
            <a:b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Manage Update Sites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bring up a window of all the updates sites.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 the ones you want and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 on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add these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updates.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Choosing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Add update site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allows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to add a website manually.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Click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“Apply changes”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to update,</a:t>
            </a:r>
            <a:br>
              <a:rPr lang="en-US" dirty="0"/>
            </a:br>
            <a:r>
              <a:rPr lang="en-US" dirty="0"/>
              <a:t>then restart Fiji.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517A-3AFC-CF46-92F0-6C974C846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74" y="2811925"/>
            <a:ext cx="4607103" cy="29449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E72110-2523-AB44-9430-0CDE8645AFB5}"/>
              </a:ext>
            </a:extLst>
          </p:cNvPr>
          <p:cNvSpPr/>
          <p:nvPr/>
        </p:nvSpPr>
        <p:spPr>
          <a:xfrm>
            <a:off x="658111" y="6126163"/>
            <a:ext cx="4761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/>
              <a:t>See also: </a:t>
            </a:r>
            <a:r>
              <a:rPr lang="de-DE" sz="1600" dirty="0">
                <a:hlinkClick r:id="rId4"/>
              </a:rPr>
              <a:t>https://imagej.net/Following_an_update_site</a:t>
            </a:r>
            <a:r>
              <a:rPr lang="de-D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492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716B-D667-9A4D-BBBA-226DC3ED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Bio-Image Analysis?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7B853DA-20A2-1B4A-B70B-700D0B82183A}"/>
              </a:ext>
            </a:extLst>
          </p:cNvPr>
          <p:cNvGrpSpPr/>
          <p:nvPr/>
        </p:nvGrpSpPr>
        <p:grpSpPr>
          <a:xfrm>
            <a:off x="1478900" y="1192437"/>
            <a:ext cx="6186200" cy="5027504"/>
            <a:chOff x="1764000" y="529617"/>
            <a:chExt cx="5616000" cy="4519385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9D8C9F8-432F-EE47-8163-91E9F8F134F2}"/>
                </a:ext>
              </a:extLst>
            </p:cNvPr>
            <p:cNvGrpSpPr/>
            <p:nvPr/>
          </p:nvGrpSpPr>
          <p:grpSpPr>
            <a:xfrm>
              <a:off x="1764000" y="529617"/>
              <a:ext cx="5616000" cy="4519385"/>
              <a:chOff x="1530000" y="980999"/>
              <a:chExt cx="6084001" cy="48960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A060E8F9-D845-8241-9992-79F8B80DC777}"/>
                  </a:ext>
                </a:extLst>
              </p:cNvPr>
              <p:cNvGrpSpPr/>
              <p:nvPr/>
            </p:nvGrpSpPr>
            <p:grpSpPr>
              <a:xfrm>
                <a:off x="1530000" y="981000"/>
                <a:ext cx="6084001" cy="4895999"/>
                <a:chOff x="1942309" y="341719"/>
                <a:chExt cx="5259382" cy="43560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EDF33D50-1F7B-964C-99B4-37B26CD8F813}"/>
                    </a:ext>
                  </a:extLst>
                </p:cNvPr>
                <p:cNvGrpSpPr/>
                <p:nvPr/>
              </p:nvGrpSpPr>
              <p:grpSpPr>
                <a:xfrm>
                  <a:off x="1942309" y="341719"/>
                  <a:ext cx="5259382" cy="4356000"/>
                  <a:chOff x="1972857" y="1828415"/>
                  <a:chExt cx="4414201" cy="4345756"/>
                </a:xfrm>
                <a:solidFill>
                  <a:schemeClr val="accent5"/>
                </a:solidFill>
              </p:grpSpPr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FC4F97A5-75CC-FE47-800A-EF1925937EC1}"/>
                      </a:ext>
                    </a:extLst>
                  </p:cNvPr>
                  <p:cNvGrpSpPr/>
                  <p:nvPr/>
                </p:nvGrpSpPr>
                <p:grpSpPr>
                  <a:xfrm>
                    <a:off x="3471844" y="1828415"/>
                    <a:ext cx="2915214" cy="4345756"/>
                    <a:chOff x="3470095" y="1828415"/>
                    <a:chExt cx="2915214" cy="4345756"/>
                  </a:xfrm>
                  <a:grpFill/>
                </p:grpSpPr>
                <p:sp>
                  <p:nvSpPr>
                    <p:cNvPr id="169" name="Freeform 168">
                      <a:extLst>
                        <a:ext uri="{FF2B5EF4-FFF2-40B4-BE49-F238E27FC236}">
                          <a16:creationId xmlns:a16="http://schemas.microsoft.com/office/drawing/2014/main" id="{1CA1A368-017E-434B-9102-AC7A7C083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29829" y="1828415"/>
                      <a:ext cx="1401545" cy="1610971"/>
                    </a:xfrm>
                    <a:custGeom>
                      <a:avLst/>
                      <a:gdLst>
                        <a:gd name="connsiteX0" fmla="*/ 0 w 1610971"/>
                        <a:gd name="connsiteY0" fmla="*/ 700773 h 1401545"/>
                        <a:gd name="connsiteX1" fmla="*/ 350386 w 1610971"/>
                        <a:gd name="connsiteY1" fmla="*/ 0 h 1401545"/>
                        <a:gd name="connsiteX2" fmla="*/ 1260585 w 1610971"/>
                        <a:gd name="connsiteY2" fmla="*/ 0 h 1401545"/>
                        <a:gd name="connsiteX3" fmla="*/ 1610971 w 1610971"/>
                        <a:gd name="connsiteY3" fmla="*/ 700773 h 1401545"/>
                        <a:gd name="connsiteX4" fmla="*/ 1260585 w 1610971"/>
                        <a:gd name="connsiteY4" fmla="*/ 1401545 h 1401545"/>
                        <a:gd name="connsiteX5" fmla="*/ 350386 w 1610971"/>
                        <a:gd name="connsiteY5" fmla="*/ 1401545 h 1401545"/>
                        <a:gd name="connsiteX6" fmla="*/ 0 w 1610971"/>
                        <a:gd name="connsiteY6" fmla="*/ 700773 h 1401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0971" h="1401545">
                          <a:moveTo>
                            <a:pt x="805485" y="0"/>
                          </a:moveTo>
                          <a:lnTo>
                            <a:pt x="1610971" y="304836"/>
                          </a:lnTo>
                          <a:lnTo>
                            <a:pt x="1610971" y="1096709"/>
                          </a:lnTo>
                          <a:lnTo>
                            <a:pt x="805485" y="1401545"/>
                          </a:lnTo>
                          <a:lnTo>
                            <a:pt x="0" y="1096709"/>
                          </a:lnTo>
                          <a:lnTo>
                            <a:pt x="0" y="304836"/>
                          </a:lnTo>
                          <a:lnTo>
                            <a:pt x="805485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93046" tIns="323172" rIns="293046" bIns="323172" numCol="1" spcCol="1270" anchor="t" anchorCtr="0">
                      <a:normAutofit/>
                    </a:bodyPr>
                    <a:lstStyle/>
                    <a:p>
                      <a:pPr algn="ctr" defTabSz="106678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292"/>
                        <a:t>Segmentation</a:t>
                      </a:r>
                    </a:p>
                  </p:txBody>
                </p:sp>
                <p:sp>
                  <p:nvSpPr>
                    <p:cNvPr id="170" name="Freeform 169">
                      <a:extLst>
                        <a:ext uri="{FF2B5EF4-FFF2-40B4-BE49-F238E27FC236}">
                          <a16:creationId xmlns:a16="http://schemas.microsoft.com/office/drawing/2014/main" id="{C5CCC950-D82E-7543-A995-8DFA342A7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0095" y="3195808"/>
                      <a:ext cx="1401545" cy="1610971"/>
                    </a:xfrm>
                    <a:custGeom>
                      <a:avLst/>
                      <a:gdLst>
                        <a:gd name="connsiteX0" fmla="*/ 0 w 1610971"/>
                        <a:gd name="connsiteY0" fmla="*/ 700773 h 1401545"/>
                        <a:gd name="connsiteX1" fmla="*/ 350386 w 1610971"/>
                        <a:gd name="connsiteY1" fmla="*/ 0 h 1401545"/>
                        <a:gd name="connsiteX2" fmla="*/ 1260585 w 1610971"/>
                        <a:gd name="connsiteY2" fmla="*/ 0 h 1401545"/>
                        <a:gd name="connsiteX3" fmla="*/ 1610971 w 1610971"/>
                        <a:gd name="connsiteY3" fmla="*/ 700773 h 1401545"/>
                        <a:gd name="connsiteX4" fmla="*/ 1260585 w 1610971"/>
                        <a:gd name="connsiteY4" fmla="*/ 1401545 h 1401545"/>
                        <a:gd name="connsiteX5" fmla="*/ 350386 w 1610971"/>
                        <a:gd name="connsiteY5" fmla="*/ 1401545 h 1401545"/>
                        <a:gd name="connsiteX6" fmla="*/ 0 w 1610971"/>
                        <a:gd name="connsiteY6" fmla="*/ 700773 h 1401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0971" h="1401545">
                          <a:moveTo>
                            <a:pt x="805485" y="0"/>
                          </a:moveTo>
                          <a:lnTo>
                            <a:pt x="1610971" y="304836"/>
                          </a:lnTo>
                          <a:lnTo>
                            <a:pt x="1610971" y="1096709"/>
                          </a:lnTo>
                          <a:lnTo>
                            <a:pt x="805485" y="1401545"/>
                          </a:lnTo>
                          <a:lnTo>
                            <a:pt x="0" y="1096709"/>
                          </a:lnTo>
                          <a:lnTo>
                            <a:pt x="0" y="304836"/>
                          </a:lnTo>
                          <a:lnTo>
                            <a:pt x="805485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93046" tIns="323172" rIns="293046" bIns="323172" numCol="1" spcCol="1270" anchor="ctr" anchorCtr="0">
                      <a:noAutofit/>
                    </a:bodyPr>
                    <a:lstStyle/>
                    <a:p>
                      <a:pPr algn="ctr" defTabSz="106678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662"/>
                        <a:t>Bio-Image analysis</a:t>
                      </a:r>
                    </a:p>
                  </p:txBody>
                </p:sp>
                <p:sp>
                  <p:nvSpPr>
                    <p:cNvPr id="171" name="Freeform 170">
                      <a:extLst>
                        <a:ext uri="{FF2B5EF4-FFF2-40B4-BE49-F238E27FC236}">
                          <a16:creationId xmlns:a16="http://schemas.microsoft.com/office/drawing/2014/main" id="{FE7E0A4F-C3EA-DB4A-8DF4-EB342DC3E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3764" y="3195808"/>
                      <a:ext cx="1401545" cy="1610971"/>
                    </a:xfrm>
                    <a:custGeom>
                      <a:avLst/>
                      <a:gdLst>
                        <a:gd name="connsiteX0" fmla="*/ 0 w 1610971"/>
                        <a:gd name="connsiteY0" fmla="*/ 700773 h 1401545"/>
                        <a:gd name="connsiteX1" fmla="*/ 350386 w 1610971"/>
                        <a:gd name="connsiteY1" fmla="*/ 0 h 1401545"/>
                        <a:gd name="connsiteX2" fmla="*/ 1260585 w 1610971"/>
                        <a:gd name="connsiteY2" fmla="*/ 0 h 1401545"/>
                        <a:gd name="connsiteX3" fmla="*/ 1610971 w 1610971"/>
                        <a:gd name="connsiteY3" fmla="*/ 700773 h 1401545"/>
                        <a:gd name="connsiteX4" fmla="*/ 1260585 w 1610971"/>
                        <a:gd name="connsiteY4" fmla="*/ 1401545 h 1401545"/>
                        <a:gd name="connsiteX5" fmla="*/ 350386 w 1610971"/>
                        <a:gd name="connsiteY5" fmla="*/ 1401545 h 1401545"/>
                        <a:gd name="connsiteX6" fmla="*/ 0 w 1610971"/>
                        <a:gd name="connsiteY6" fmla="*/ 700773 h 1401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0971" h="1401545">
                          <a:moveTo>
                            <a:pt x="805485" y="0"/>
                          </a:moveTo>
                          <a:lnTo>
                            <a:pt x="1610971" y="304836"/>
                          </a:lnTo>
                          <a:lnTo>
                            <a:pt x="1610971" y="1096709"/>
                          </a:lnTo>
                          <a:lnTo>
                            <a:pt x="805485" y="1401545"/>
                          </a:lnTo>
                          <a:lnTo>
                            <a:pt x="0" y="1096709"/>
                          </a:lnTo>
                          <a:lnTo>
                            <a:pt x="0" y="304836"/>
                          </a:lnTo>
                          <a:lnTo>
                            <a:pt x="805485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01606" tIns="231732" rIns="201606" bIns="231732" numCol="1" spcCol="1270" anchor="t" anchorCtr="0">
                      <a:normAutofit/>
                    </a:bodyPr>
                    <a:lstStyle/>
                    <a:p>
                      <a:pPr algn="ctr" defTabSz="147708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292"/>
                        <a:t>Tracking</a:t>
                      </a:r>
                    </a:p>
                  </p:txBody>
                </p:sp>
                <p:sp>
                  <p:nvSpPr>
                    <p:cNvPr id="172" name="Freeform 171">
                      <a:extLst>
                        <a:ext uri="{FF2B5EF4-FFF2-40B4-BE49-F238E27FC236}">
                          <a16:creationId xmlns:a16="http://schemas.microsoft.com/office/drawing/2014/main" id="{18F7F244-C788-844A-85E2-10958C4AFE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29829" y="4563200"/>
                      <a:ext cx="1401545" cy="1610971"/>
                    </a:xfrm>
                    <a:custGeom>
                      <a:avLst/>
                      <a:gdLst>
                        <a:gd name="connsiteX0" fmla="*/ 0 w 1610971"/>
                        <a:gd name="connsiteY0" fmla="*/ 700773 h 1401545"/>
                        <a:gd name="connsiteX1" fmla="*/ 350386 w 1610971"/>
                        <a:gd name="connsiteY1" fmla="*/ 0 h 1401545"/>
                        <a:gd name="connsiteX2" fmla="*/ 1260585 w 1610971"/>
                        <a:gd name="connsiteY2" fmla="*/ 0 h 1401545"/>
                        <a:gd name="connsiteX3" fmla="*/ 1610971 w 1610971"/>
                        <a:gd name="connsiteY3" fmla="*/ 700773 h 1401545"/>
                        <a:gd name="connsiteX4" fmla="*/ 1260585 w 1610971"/>
                        <a:gd name="connsiteY4" fmla="*/ 1401545 h 1401545"/>
                        <a:gd name="connsiteX5" fmla="*/ 350386 w 1610971"/>
                        <a:gd name="connsiteY5" fmla="*/ 1401545 h 1401545"/>
                        <a:gd name="connsiteX6" fmla="*/ 0 w 1610971"/>
                        <a:gd name="connsiteY6" fmla="*/ 700773 h 1401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10971" h="1401545">
                          <a:moveTo>
                            <a:pt x="805485" y="0"/>
                          </a:moveTo>
                          <a:lnTo>
                            <a:pt x="1610971" y="304836"/>
                          </a:lnTo>
                          <a:lnTo>
                            <a:pt x="1610971" y="1096709"/>
                          </a:lnTo>
                          <a:lnTo>
                            <a:pt x="805485" y="1401545"/>
                          </a:lnTo>
                          <a:lnTo>
                            <a:pt x="0" y="1096709"/>
                          </a:lnTo>
                          <a:lnTo>
                            <a:pt x="0" y="304836"/>
                          </a:lnTo>
                          <a:lnTo>
                            <a:pt x="805485" y="0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293046" tIns="323172" rIns="293046" bIns="323172" numCol="1" spcCol="1270" anchor="t" anchorCtr="0">
                      <a:noAutofit/>
                    </a:bodyPr>
                    <a:lstStyle/>
                    <a:p>
                      <a:pPr algn="ctr" defTabSz="106678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292"/>
                        <a:t>Colocalization</a:t>
                      </a:r>
                    </a:p>
                  </p:txBody>
                </p:sp>
              </p:grpSp>
              <p:sp>
                <p:nvSpPr>
                  <p:cNvPr id="168" name="Freeform 167">
                    <a:extLst>
                      <a:ext uri="{FF2B5EF4-FFF2-40B4-BE49-F238E27FC236}">
                        <a16:creationId xmlns:a16="http://schemas.microsoft.com/office/drawing/2014/main" id="{0A49737E-57F8-4F43-B3B0-B6CE2E717DBE}"/>
                      </a:ext>
                    </a:extLst>
                  </p:cNvPr>
                  <p:cNvSpPr/>
                  <p:nvPr/>
                </p:nvSpPr>
                <p:spPr>
                  <a:xfrm>
                    <a:off x="1972857" y="3195807"/>
                    <a:ext cx="1401545" cy="1610971"/>
                  </a:xfrm>
                  <a:custGeom>
                    <a:avLst/>
                    <a:gdLst>
                      <a:gd name="connsiteX0" fmla="*/ 0 w 1610971"/>
                      <a:gd name="connsiteY0" fmla="*/ 700773 h 1401545"/>
                      <a:gd name="connsiteX1" fmla="*/ 350386 w 1610971"/>
                      <a:gd name="connsiteY1" fmla="*/ 0 h 1401545"/>
                      <a:gd name="connsiteX2" fmla="*/ 1260585 w 1610971"/>
                      <a:gd name="connsiteY2" fmla="*/ 0 h 1401545"/>
                      <a:gd name="connsiteX3" fmla="*/ 1610971 w 1610971"/>
                      <a:gd name="connsiteY3" fmla="*/ 700773 h 1401545"/>
                      <a:gd name="connsiteX4" fmla="*/ 1260585 w 1610971"/>
                      <a:gd name="connsiteY4" fmla="*/ 1401545 h 1401545"/>
                      <a:gd name="connsiteX5" fmla="*/ 350386 w 1610971"/>
                      <a:gd name="connsiteY5" fmla="*/ 1401545 h 1401545"/>
                      <a:gd name="connsiteX6" fmla="*/ 0 w 1610971"/>
                      <a:gd name="connsiteY6" fmla="*/ 700773 h 1401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10971" h="1401545">
                        <a:moveTo>
                          <a:pt x="805485" y="0"/>
                        </a:moveTo>
                        <a:lnTo>
                          <a:pt x="1610971" y="304836"/>
                        </a:lnTo>
                        <a:lnTo>
                          <a:pt x="1610971" y="1096709"/>
                        </a:lnTo>
                        <a:lnTo>
                          <a:pt x="805485" y="1401545"/>
                        </a:lnTo>
                        <a:lnTo>
                          <a:pt x="0" y="1096709"/>
                        </a:lnTo>
                        <a:lnTo>
                          <a:pt x="0" y="304836"/>
                        </a:lnTo>
                        <a:lnTo>
                          <a:pt x="805485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01606" tIns="231732" rIns="201606" bIns="231732" numCol="1" spcCol="1270" anchor="t" anchorCtr="0">
                    <a:noAutofit/>
                  </a:bodyPr>
                  <a:lstStyle/>
                  <a:p>
                    <a:pPr algn="ctr" defTabSz="147708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292"/>
                      <a:t>Spot detection</a:t>
                    </a:r>
                  </a:p>
                </p:txBody>
              </p:sp>
            </p:grp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AC838A33-4ED4-2040-8B6F-6793633D5953}"/>
                    </a:ext>
                  </a:extLst>
                </p:cNvPr>
                <p:cNvSpPr/>
                <p:nvPr/>
              </p:nvSpPr>
              <p:spPr>
                <a:xfrm>
                  <a:off x="2844054" y="3076504"/>
                  <a:ext cx="1669897" cy="1610971"/>
                </a:xfrm>
                <a:custGeom>
                  <a:avLst/>
                  <a:gdLst>
                    <a:gd name="connsiteX0" fmla="*/ 0 w 1610971"/>
                    <a:gd name="connsiteY0" fmla="*/ 700773 h 1401545"/>
                    <a:gd name="connsiteX1" fmla="*/ 350386 w 1610971"/>
                    <a:gd name="connsiteY1" fmla="*/ 0 h 1401545"/>
                    <a:gd name="connsiteX2" fmla="*/ 1260585 w 1610971"/>
                    <a:gd name="connsiteY2" fmla="*/ 0 h 1401545"/>
                    <a:gd name="connsiteX3" fmla="*/ 1610971 w 1610971"/>
                    <a:gd name="connsiteY3" fmla="*/ 700773 h 1401545"/>
                    <a:gd name="connsiteX4" fmla="*/ 1260585 w 1610971"/>
                    <a:gd name="connsiteY4" fmla="*/ 1401545 h 1401545"/>
                    <a:gd name="connsiteX5" fmla="*/ 350386 w 1610971"/>
                    <a:gd name="connsiteY5" fmla="*/ 1401545 h 1401545"/>
                    <a:gd name="connsiteX6" fmla="*/ 0 w 1610971"/>
                    <a:gd name="connsiteY6" fmla="*/ 700773 h 140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10971" h="1401545">
                      <a:moveTo>
                        <a:pt x="805485" y="0"/>
                      </a:moveTo>
                      <a:lnTo>
                        <a:pt x="1610971" y="304836"/>
                      </a:lnTo>
                      <a:lnTo>
                        <a:pt x="1610971" y="1096709"/>
                      </a:lnTo>
                      <a:lnTo>
                        <a:pt x="805485" y="1401545"/>
                      </a:lnTo>
                      <a:lnTo>
                        <a:pt x="0" y="1096709"/>
                      </a:lnTo>
                      <a:lnTo>
                        <a:pt x="0" y="304836"/>
                      </a:lnTo>
                      <a:lnTo>
                        <a:pt x="805485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293046" tIns="323172" rIns="293046" bIns="323172" numCol="1" spcCol="1270" anchor="t" anchorCtr="0">
                  <a:noAutofit/>
                </a:bodyPr>
                <a:lstStyle/>
                <a:p>
                  <a:pPr algn="ctr" defTabSz="106678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92"/>
                    <a:t>Stitching</a:t>
                  </a:r>
                </a:p>
              </p:txBody>
            </p:sp>
          </p:grp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4F5E7712-E7F1-8749-890A-6FCF6F5D3A45}"/>
                  </a:ext>
                </a:extLst>
              </p:cNvPr>
              <p:cNvSpPr/>
              <p:nvPr/>
            </p:nvSpPr>
            <p:spPr>
              <a:xfrm>
                <a:off x="2573130" y="980999"/>
                <a:ext cx="1931720" cy="1814946"/>
              </a:xfrm>
              <a:custGeom>
                <a:avLst/>
                <a:gdLst>
                  <a:gd name="connsiteX0" fmla="*/ 0 w 1610971"/>
                  <a:gd name="connsiteY0" fmla="*/ 700773 h 1401545"/>
                  <a:gd name="connsiteX1" fmla="*/ 350386 w 1610971"/>
                  <a:gd name="connsiteY1" fmla="*/ 0 h 1401545"/>
                  <a:gd name="connsiteX2" fmla="*/ 1260585 w 1610971"/>
                  <a:gd name="connsiteY2" fmla="*/ 0 h 1401545"/>
                  <a:gd name="connsiteX3" fmla="*/ 1610971 w 1610971"/>
                  <a:gd name="connsiteY3" fmla="*/ 700773 h 1401545"/>
                  <a:gd name="connsiteX4" fmla="*/ 1260585 w 1610971"/>
                  <a:gd name="connsiteY4" fmla="*/ 1401545 h 1401545"/>
                  <a:gd name="connsiteX5" fmla="*/ 350386 w 1610971"/>
                  <a:gd name="connsiteY5" fmla="*/ 1401545 h 1401545"/>
                  <a:gd name="connsiteX6" fmla="*/ 0 w 1610971"/>
                  <a:gd name="connsiteY6" fmla="*/ 700773 h 140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0971" h="1401545">
                    <a:moveTo>
                      <a:pt x="805485" y="0"/>
                    </a:moveTo>
                    <a:lnTo>
                      <a:pt x="1610971" y="304836"/>
                    </a:lnTo>
                    <a:lnTo>
                      <a:pt x="1610971" y="1096709"/>
                    </a:lnTo>
                    <a:lnTo>
                      <a:pt x="805485" y="1401545"/>
                    </a:lnTo>
                    <a:lnTo>
                      <a:pt x="0" y="1096709"/>
                    </a:lnTo>
                    <a:lnTo>
                      <a:pt x="0" y="304836"/>
                    </a:lnTo>
                    <a:lnTo>
                      <a:pt x="805485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293046" tIns="323172" rIns="293046" bIns="323172" numCol="1" spcCol="1270" anchor="t" anchorCtr="0">
                <a:normAutofit/>
              </a:bodyPr>
              <a:lstStyle/>
              <a:p>
                <a:pPr algn="ctr" defTabSz="106678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92"/>
                  <a:t>Image Correction</a:t>
                </a:r>
              </a:p>
            </p:txBody>
          </p:sp>
        </p:grp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CA15C98-2876-4A45-AA0D-ACACD288EDD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0071" r="32254" b="35496"/>
            <a:stretch/>
          </p:blipFill>
          <p:spPr>
            <a:xfrm rot="16200000">
              <a:off x="5697178" y="2493626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0B3DADAE-D8D9-8E49-B2B0-C47DBA72AF2B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lum bright="2000" contrast="5000"/>
            </a:blip>
            <a:srcRect l="3543" t="8189" r="2283" b="10236"/>
            <a:stretch/>
          </p:blipFill>
          <p:spPr>
            <a:xfrm>
              <a:off x="6528558" y="2493626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47" name="Picture 5">
              <a:extLst>
                <a:ext uri="{FF2B5EF4-FFF2-40B4-BE49-F238E27FC236}">
                  <a16:creationId xmlns:a16="http://schemas.microsoft.com/office/drawing/2014/main" id="{B8DD66FF-D882-3B49-9A46-80C20ABEFC9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138" y="1085351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48" name="image32.jpg">
              <a:extLst>
                <a:ext uri="{FF2B5EF4-FFF2-40B4-BE49-F238E27FC236}">
                  <a16:creationId xmlns:a16="http://schemas.microsoft.com/office/drawing/2014/main" id="{2F0C860E-E357-164B-ACE3-6A86BBB3C8A7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16000"/>
                      </a14:imgEffect>
                    </a14:imgLayer>
                  </a14:imgProps>
                </a:ext>
              </a:extLst>
            </a:blip>
            <a:srcRect r="23530" b="4889"/>
            <a:stretch/>
          </p:blipFill>
          <p:spPr>
            <a:xfrm>
              <a:off x="2851553" y="1085351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49" name="Picture 2">
              <a:extLst>
                <a:ext uri="{FF2B5EF4-FFF2-40B4-BE49-F238E27FC236}">
                  <a16:creationId xmlns:a16="http://schemas.microsoft.com/office/drawing/2014/main" id="{82A0503F-0AFD-AF4B-B93D-519A81DB2A0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68"/>
            <a:stretch/>
          </p:blipFill>
          <p:spPr bwMode="auto">
            <a:xfrm>
              <a:off x="3683094" y="1085351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0" name="Picture 2">
              <a:extLst>
                <a:ext uri="{FF2B5EF4-FFF2-40B4-BE49-F238E27FC236}">
                  <a16:creationId xmlns:a16="http://schemas.microsoft.com/office/drawing/2014/main" id="{383AC0E5-3776-C943-BBE7-EEE8AFD5535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914" y="1290131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AA2D7839-90FE-8642-9AAD-CEED73B8DC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2899" y="2731497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2" name="Picture 6">
              <a:extLst>
                <a:ext uri="{FF2B5EF4-FFF2-40B4-BE49-F238E27FC236}">
                  <a16:creationId xmlns:a16="http://schemas.microsoft.com/office/drawing/2014/main" id="{4D33DCAD-B93F-584D-B0AD-2FB9AA5CCB8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763" y="2493190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12D75131-0344-BB44-93FC-D59DFB976CD1}"/>
                </a:ext>
              </a:extLst>
            </p:cNvPr>
            <p:cNvPicPr>
              <a:picLocks/>
            </p:cNvPicPr>
            <p:nvPr/>
          </p:nvPicPr>
          <p:blipFill rotWithShape="1">
            <a:blip r:embed="rId10"/>
            <a:srcRect l="11761" t="13317" r="11576" b="14689"/>
            <a:stretch/>
          </p:blipFill>
          <p:spPr>
            <a:xfrm>
              <a:off x="2711868" y="2493190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96F99492-26FC-3C40-AD4D-A0E60E01EC0F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4537" y="2731497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A722F155-F635-A448-947B-0B5561CA1A37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42768" y="3941758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6AA8AD15-14BE-4D40-A55C-FD6D8904B98A}"/>
                </a:ext>
              </a:extLst>
            </p:cNvPr>
            <p:cNvPicPr>
              <a:picLocks/>
            </p:cNvPicPr>
            <p:nvPr/>
          </p:nvPicPr>
          <p:blipFill rotWithShape="1">
            <a:blip r:embed="rId13"/>
            <a:srcRect l="53902" t="19922" r="13691" b="51104"/>
            <a:stretch/>
          </p:blipFill>
          <p:spPr>
            <a:xfrm>
              <a:off x="3671097" y="3941758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EDAA01A9-1121-264B-A512-04DCD7CC6905}"/>
                </a:ext>
              </a:extLst>
            </p:cNvPr>
            <p:cNvPicPr>
              <a:picLocks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26000"/>
                      </a14:imgEffect>
                      <a14:imgEffect>
                        <a14:saturation sat="122000"/>
                      </a14:imgEffect>
                      <a14:imgEffect>
                        <a14:brightnessContrast bright="43000" contrast="8000"/>
                      </a14:imgEffect>
                    </a14:imgLayer>
                  </a14:imgProps>
                </a:ext>
              </a:extLst>
            </a:blip>
            <a:srcRect l="31048" t="13023" r="28246" b="8673"/>
            <a:stretch/>
          </p:blipFill>
          <p:spPr>
            <a:xfrm>
              <a:off x="3258546" y="4106289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8" name="Picture 9">
              <a:extLst>
                <a:ext uri="{FF2B5EF4-FFF2-40B4-BE49-F238E27FC236}">
                  <a16:creationId xmlns:a16="http://schemas.microsoft.com/office/drawing/2014/main" id="{295B8722-6A4C-3E48-B055-0472EF5EC09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8" t="15523" r="6647" b="7063"/>
            <a:stretch/>
          </p:blipFill>
          <p:spPr bwMode="auto">
            <a:xfrm>
              <a:off x="5594209" y="1085350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514AB1E4-3574-3C4C-B9DF-0D910643249A}"/>
                </a:ext>
              </a:extLst>
            </p:cNvPr>
            <p:cNvPicPr>
              <a:picLocks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-15000"/>
                      </a14:imgEffect>
                      <a14:imgEffect>
                        <a14:saturation sat="182000"/>
                      </a14:imgEffect>
                      <a14:imgEffect>
                        <a14:brightnessContrast bright="52000" contrast="38000"/>
                      </a14:imgEffect>
                    </a14:imgLayer>
                  </a14:imgProps>
                </a:ext>
              </a:extLst>
            </a:blip>
            <a:srcRect l="5223" t="10538" r="6365" b="6378"/>
            <a:stretch/>
          </p:blipFill>
          <p:spPr>
            <a:xfrm>
              <a:off x="5160010" y="1309472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6A064099-97F9-FA43-8F49-388B2F366239}"/>
                </a:ext>
              </a:extLst>
            </p:cNvPr>
            <p:cNvPicPr>
              <a:picLocks/>
            </p:cNvPicPr>
            <p:nvPr/>
          </p:nvPicPr>
          <p:blipFill rotWithShape="1">
            <a:blip r:embed="rId17"/>
            <a:srcRect l="3640" t="2574" r="34956"/>
            <a:stretch/>
          </p:blipFill>
          <p:spPr>
            <a:xfrm>
              <a:off x="4738138" y="3944827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895D4178-F247-CA48-A163-68041AE4D929}"/>
                </a:ext>
              </a:extLst>
            </p:cNvPr>
            <p:cNvPicPr>
              <a:picLocks/>
            </p:cNvPicPr>
            <p:nvPr/>
          </p:nvPicPr>
          <p:blipFill rotWithShape="1">
            <a:blip r:embed="rId18"/>
            <a:srcRect l="67137" t="11248" r="967" b="3542"/>
            <a:stretch/>
          </p:blipFill>
          <p:spPr>
            <a:xfrm rot="16200000">
              <a:off x="5589042" y="3937269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DA0131A5-2B91-C742-A09F-B42CAFDF1AEB}"/>
                </a:ext>
              </a:extLst>
            </p:cNvPr>
            <p:cNvPicPr>
              <a:picLocks/>
            </p:cNvPicPr>
            <p:nvPr/>
          </p:nvPicPr>
          <p:blipFill rotWithShape="1">
            <a:blip r:embed="rId19"/>
            <a:srcRect t="44706" b="13851"/>
            <a:stretch/>
          </p:blipFill>
          <p:spPr>
            <a:xfrm>
              <a:off x="5160010" y="4106289"/>
              <a:ext cx="731077" cy="73107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486268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C5AB-047D-9A49-A87D-41EC2E5C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Image.sc</a:t>
            </a:r>
            <a:r>
              <a:rPr lang="en-US" dirty="0"/>
              <a:t> Forum: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FE338-B524-2943-8D1F-202A71946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https://forum.image.sc/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Very active forum on image analysis</a:t>
            </a:r>
          </a:p>
          <a:p>
            <a:pPr lvl="1"/>
            <a:r>
              <a:rPr lang="en-US" dirty="0"/>
              <a:t>For all user levels</a:t>
            </a:r>
          </a:p>
          <a:p>
            <a:pPr lvl="1"/>
            <a:r>
              <a:rPr lang="en-US" dirty="0"/>
              <a:t>For conceptual questions, technical issues, announcements etc.</a:t>
            </a:r>
          </a:p>
          <a:p>
            <a:pPr lvl="1"/>
            <a:r>
              <a:rPr lang="en-US" dirty="0"/>
              <a:t>Often you get help very quickly.</a:t>
            </a:r>
          </a:p>
          <a:p>
            <a:pPr lvl="1"/>
            <a:endParaRPr lang="en-US" dirty="0"/>
          </a:p>
          <a:p>
            <a:r>
              <a:rPr lang="en-US" dirty="0"/>
              <a:t>Tips:</a:t>
            </a:r>
          </a:p>
          <a:p>
            <a:pPr lvl="1"/>
            <a:r>
              <a:rPr lang="en-US" dirty="0"/>
              <a:t>Be nice – the people who </a:t>
            </a:r>
            <a:br>
              <a:rPr lang="en-US" dirty="0"/>
            </a:br>
            <a:r>
              <a:rPr lang="en-US" dirty="0"/>
              <a:t>help you are volunteering.</a:t>
            </a:r>
          </a:p>
          <a:p>
            <a:pPr lvl="1"/>
            <a:r>
              <a:rPr lang="en-US" dirty="0"/>
              <a:t>If you know an answer: </a:t>
            </a:r>
            <a:br>
              <a:rPr lang="en-US" dirty="0"/>
            </a:br>
            <a:r>
              <a:rPr lang="en-US" dirty="0"/>
              <a:t>help others.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55C5C-4EA6-4842-B594-CE2A46AC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330" y="3774115"/>
            <a:ext cx="5108084" cy="28857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76E6E-70AC-7A4E-BB86-E5B49109B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72" y="1304196"/>
            <a:ext cx="2387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45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63284A-507F-D543-BD9F-15567811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743740" y="1909022"/>
            <a:ext cx="5776639" cy="3276600"/>
            <a:chOff x="295274" y="1216051"/>
            <a:chExt cx="8605565" cy="518474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" t="11202" r="3696" b="2840"/>
            <a:stretch/>
          </p:blipFill>
          <p:spPr bwMode="auto">
            <a:xfrm>
              <a:off x="6810374" y="3876675"/>
              <a:ext cx="2090465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8" t="11202" r="4711" b="2840"/>
            <a:stretch/>
          </p:blipFill>
          <p:spPr bwMode="auto">
            <a:xfrm>
              <a:off x="4646875" y="1216052"/>
              <a:ext cx="204598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" t="11360" r="3696" b="4198"/>
            <a:stretch/>
          </p:blipFill>
          <p:spPr bwMode="auto">
            <a:xfrm>
              <a:off x="6810374" y="1216051"/>
              <a:ext cx="2090465" cy="247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" t="11202" r="4901" b="2840"/>
            <a:stretch/>
          </p:blipFill>
          <p:spPr bwMode="auto">
            <a:xfrm>
              <a:off x="295274" y="3876675"/>
              <a:ext cx="204598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" t="11359" r="4901" b="4197"/>
            <a:stretch/>
          </p:blipFill>
          <p:spPr bwMode="auto">
            <a:xfrm>
              <a:off x="295274" y="1216052"/>
              <a:ext cx="2045987" cy="2479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" t="11360" r="5176" b="4198"/>
            <a:stretch/>
          </p:blipFill>
          <p:spPr bwMode="auto">
            <a:xfrm>
              <a:off x="2495550" y="1216051"/>
              <a:ext cx="2034867" cy="2479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9" t="11359" r="4929" b="4197"/>
            <a:stretch/>
          </p:blipFill>
          <p:spPr bwMode="auto">
            <a:xfrm>
              <a:off x="4646875" y="3898913"/>
              <a:ext cx="2045988" cy="2479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" t="11202" r="5176" b="2840"/>
            <a:stretch/>
          </p:blipFill>
          <p:spPr bwMode="auto">
            <a:xfrm>
              <a:off x="2495550" y="3876675"/>
              <a:ext cx="203486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DE87736-9681-8046-934A-C0000972F713}"/>
              </a:ext>
            </a:extLst>
          </p:cNvPr>
          <p:cNvSpPr txBox="1"/>
          <p:nvPr/>
        </p:nvSpPr>
        <p:spPr>
          <a:xfrm>
            <a:off x="1021122" y="5417807"/>
            <a:ext cx="7101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tx2">
                    <a:lumMod val="75000"/>
                  </a:schemeClr>
                </a:solidFill>
              </a:rPr>
              <a:t>Image properties, pixel values, LUTs, command finder, bit depth, channel control, brightness &amp; contrast,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5E899-FC65-5C44-9200-1994FA6856E6}"/>
              </a:ext>
            </a:extLst>
          </p:cNvPr>
          <p:cNvSpPr txBox="1"/>
          <p:nvPr/>
        </p:nvSpPr>
        <p:spPr>
          <a:xfrm>
            <a:off x="155357" y="2466814"/>
            <a:ext cx="15095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demo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AuPbSn40.tif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hela-cells.tif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Clown.jpg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883576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C7EC-DC29-524A-9630-86A60CDA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9CA0-6073-8348-BA22-279C88199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Fiji, open the Fly Brain image (File &gt; Open Samples &gt; Fly Brain (1MB)) and display its metadata window and properties window.</a:t>
            </a:r>
          </a:p>
          <a:p>
            <a:pPr marL="0" indent="0">
              <a:buNone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What is the </a:t>
            </a:r>
            <a:r>
              <a:rPr lang="en-US" sz="1600" b="1" dirty="0"/>
              <a:t>height</a:t>
            </a:r>
            <a:r>
              <a:rPr lang="en-US" sz="1600" dirty="0"/>
              <a:t> of this image in </a:t>
            </a:r>
            <a:r>
              <a:rPr lang="en-US" sz="1600" b="1" dirty="0"/>
              <a:t>microns</a:t>
            </a:r>
            <a:r>
              <a:rPr lang="en-US" sz="1600" dirty="0"/>
              <a:t>?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What is the </a:t>
            </a:r>
            <a:r>
              <a:rPr lang="en-US" sz="1600" b="1" dirty="0"/>
              <a:t>pixel width</a:t>
            </a:r>
            <a:r>
              <a:rPr lang="en-US" sz="1600" dirty="0"/>
              <a:t>?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751AA-D211-A044-B0C4-D4E6FC8E9872}"/>
              </a:ext>
            </a:extLst>
          </p:cNvPr>
          <p:cNvSpPr/>
          <p:nvPr/>
        </p:nvSpPr>
        <p:spPr>
          <a:xfrm>
            <a:off x="2397511" y="3048000"/>
            <a:ext cx="1847385" cy="71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343141-0F1E-114E-AE32-454745803475}"/>
              </a:ext>
            </a:extLst>
          </p:cNvPr>
          <p:cNvSpPr/>
          <p:nvPr/>
        </p:nvSpPr>
        <p:spPr>
          <a:xfrm>
            <a:off x="4887951" y="3048000"/>
            <a:ext cx="1773044" cy="7157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684.93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C90CA-5EDC-1448-80C3-2621FC5227FA}"/>
              </a:ext>
            </a:extLst>
          </p:cNvPr>
          <p:cNvSpPr/>
          <p:nvPr/>
        </p:nvSpPr>
        <p:spPr>
          <a:xfrm>
            <a:off x="2397510" y="4988499"/>
            <a:ext cx="1847385" cy="70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2.67 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B8CEA-8D3A-B143-807E-C499DC986E26}"/>
              </a:ext>
            </a:extLst>
          </p:cNvPr>
          <p:cNvSpPr/>
          <p:nvPr/>
        </p:nvSpPr>
        <p:spPr>
          <a:xfrm>
            <a:off x="4887951" y="4988499"/>
            <a:ext cx="1773044" cy="7060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3.94 um</a:t>
            </a:r>
          </a:p>
        </p:txBody>
      </p:sp>
    </p:spTree>
    <p:extLst>
      <p:ext uri="{BB962C8B-B14F-4D97-AF65-F5344CB8AC3E}">
        <p14:creationId xmlns:p14="http://schemas.microsoft.com/office/powerpoint/2010/main" val="4125130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0EFD-3259-574D-9036-5BBAA033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 depth: Converting the image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E507-BA4E-9346-8624-02A2235E5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60718"/>
            <a:ext cx="5543550" cy="274615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16-bit -&gt; 8-bit: Irreversible!</a:t>
            </a:r>
          </a:p>
          <a:p>
            <a:pPr lvl="1"/>
            <a:r>
              <a:rPr lang="en-US" dirty="0"/>
              <a:t>8 bit -&gt; 16 bit: No problem. Higher bit-depth is always ok.</a:t>
            </a:r>
          </a:p>
          <a:p>
            <a:pPr lvl="1"/>
            <a:r>
              <a:rPr lang="en-US" dirty="0"/>
              <a:t>Multichannel composite -&gt; RGB: usually irreversible!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26ADC-8CBB-9F47-B2A4-F95AC843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63" y="2622601"/>
            <a:ext cx="2889624" cy="1932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9EEBF-7445-EF48-B5A6-7B6E3AF79A4E}"/>
              </a:ext>
            </a:extLst>
          </p:cNvPr>
          <p:cNvSpPr txBox="1"/>
          <p:nvPr/>
        </p:nvSpPr>
        <p:spPr>
          <a:xfrm>
            <a:off x="457200" y="1406774"/>
            <a:ext cx="8229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7375E"/>
                </a:solidFill>
              </a:rPr>
              <a:t>Image type conversion can be irreversible</a:t>
            </a:r>
            <a:r>
              <a:rPr lang="en-US" sz="2000" dirty="0">
                <a:solidFill>
                  <a:srgbClr val="17375E"/>
                </a:solidFill>
              </a:rPr>
              <a:t>. </a:t>
            </a:r>
            <a:r>
              <a:rPr lang="en-US" sz="2000" b="1" dirty="0">
                <a:solidFill>
                  <a:srgbClr val="17375E"/>
                </a:solidFill>
              </a:rPr>
              <a:t>Information is then lost</a:t>
            </a:r>
            <a:r>
              <a:rPr lang="en-US" sz="2000" dirty="0">
                <a:solidFill>
                  <a:srgbClr val="17375E"/>
                </a:solidFill>
              </a:rPr>
              <a:t> and cannot be recovered.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83C7A-D3B7-5E4B-A3AF-1F6B5E25717B}"/>
              </a:ext>
            </a:extLst>
          </p:cNvPr>
          <p:cNvSpPr txBox="1"/>
          <p:nvPr/>
        </p:nvSpPr>
        <p:spPr>
          <a:xfrm>
            <a:off x="457200" y="5047966"/>
            <a:ext cx="8229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7375E"/>
                </a:solidFill>
              </a:rPr>
              <a:t>Never do lossy conversion for quantitative analysis. Only use for visualization (of a copy of) the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095D-D6DA-4740-82B4-AABCBFF2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Bit-depth Conversion: 16bit -&gt; 8bit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AF55-F606-664B-920C-0E4D99ABB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Scenario: </a:t>
            </a:r>
          </a:p>
          <a:p>
            <a:pPr lvl="1"/>
            <a:r>
              <a:rPr lang="en-US" dirty="0"/>
              <a:t>Images were acquired at 16bit to maximize the recorded information. </a:t>
            </a:r>
          </a:p>
          <a:p>
            <a:pPr lvl="1"/>
            <a:r>
              <a:rPr lang="en-US" dirty="0"/>
              <a:t>But for a presentation in PowerPoint you need an 8bit version of it – otherwise it would look black.</a:t>
            </a:r>
          </a:p>
          <a:p>
            <a:pPr lvl="1"/>
            <a:endParaRPr lang="en-US" dirty="0"/>
          </a:p>
          <a:p>
            <a:r>
              <a:rPr lang="en-US" b="1" dirty="0"/>
              <a:t>Why is this not trivial?</a:t>
            </a:r>
          </a:p>
          <a:p>
            <a:pPr lvl="1"/>
            <a:r>
              <a:rPr lang="en-US" dirty="0"/>
              <a:t>16bit: possible values: [0, 65535]</a:t>
            </a:r>
          </a:p>
          <a:p>
            <a:pPr lvl="1"/>
            <a:r>
              <a:rPr lang="en-US" dirty="0"/>
              <a:t>8bit: possible values: [0,255]</a:t>
            </a:r>
          </a:p>
          <a:p>
            <a:pPr lvl="1"/>
            <a:endParaRPr lang="en-US" dirty="0"/>
          </a:p>
          <a:p>
            <a:r>
              <a:rPr lang="en-US" b="1" dirty="0"/>
              <a:t>Different options for mapping the two ranges:</a:t>
            </a:r>
          </a:p>
          <a:p>
            <a:endParaRPr lang="en-US" i="1" u="sng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81113A-F48B-9B4B-A030-88F424CB4C10}"/>
              </a:ext>
            </a:extLst>
          </p:cNvPr>
          <p:cNvGrpSpPr/>
          <p:nvPr/>
        </p:nvGrpSpPr>
        <p:grpSpPr>
          <a:xfrm>
            <a:off x="393721" y="4755210"/>
            <a:ext cx="2464637" cy="857667"/>
            <a:chOff x="755313" y="4738754"/>
            <a:chExt cx="2464637" cy="8576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3D1EB-5804-2F4E-BE6C-718922D5C86B}"/>
                </a:ext>
              </a:extLst>
            </p:cNvPr>
            <p:cNvSpPr txBox="1"/>
            <p:nvPr/>
          </p:nvSpPr>
          <p:spPr>
            <a:xfrm>
              <a:off x="2642548" y="4738754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65535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379B2C-6657-E248-A33C-DBC29FCD7896}"/>
                </a:ext>
              </a:extLst>
            </p:cNvPr>
            <p:cNvGrpSpPr/>
            <p:nvPr/>
          </p:nvGrpSpPr>
          <p:grpSpPr>
            <a:xfrm>
              <a:off x="755313" y="4755210"/>
              <a:ext cx="2371321" cy="841211"/>
              <a:chOff x="755313" y="4755210"/>
              <a:chExt cx="2371321" cy="84121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D52D68F-CA4B-4B4D-948D-3F357917C0AB}"/>
                  </a:ext>
                </a:extLst>
              </p:cNvPr>
              <p:cNvGrpSpPr/>
              <p:nvPr/>
            </p:nvGrpSpPr>
            <p:grpSpPr>
              <a:xfrm>
                <a:off x="860612" y="5002306"/>
                <a:ext cx="2266022" cy="336805"/>
                <a:chOff x="860612" y="5002306"/>
                <a:chExt cx="2266022" cy="336805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B4DD10C-D348-564E-BA0A-E6353BF942BC}"/>
                    </a:ext>
                  </a:extLst>
                </p:cNvPr>
                <p:cNvSpPr/>
                <p:nvPr/>
              </p:nvSpPr>
              <p:spPr>
                <a:xfrm>
                  <a:off x="860612" y="5002306"/>
                  <a:ext cx="2266022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E749722-4AC4-EF4E-ADC4-335D4C0F3341}"/>
                    </a:ext>
                  </a:extLst>
                </p:cNvPr>
                <p:cNvSpPr/>
                <p:nvPr/>
              </p:nvSpPr>
              <p:spPr>
                <a:xfrm flipV="1">
                  <a:off x="860612" y="5293392"/>
                  <a:ext cx="255494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D7FB3-45DA-C140-8B62-35F1F4A4B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589" y="5048025"/>
                <a:ext cx="0" cy="245367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82B77E1-5FC3-1F48-BD64-D0D48DD9C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77" y="5048025"/>
                <a:ext cx="0" cy="245367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6F6FCA-520A-4249-BBA0-F21406DB3E00}"/>
                  </a:ext>
                </a:extLst>
              </p:cNvPr>
              <p:cNvSpPr txBox="1"/>
              <p:nvPr/>
            </p:nvSpPr>
            <p:spPr>
              <a:xfrm>
                <a:off x="787276" y="475521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6EC969-C86A-FD44-A45B-2B6E72F6F7DF}"/>
                  </a:ext>
                </a:extLst>
              </p:cNvPr>
              <p:cNvSpPr txBox="1"/>
              <p:nvPr/>
            </p:nvSpPr>
            <p:spPr>
              <a:xfrm>
                <a:off x="755313" y="530923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7802BB-9AEE-264F-B48F-0B3CC8A305A4}"/>
                  </a:ext>
                </a:extLst>
              </p:cNvPr>
              <p:cNvSpPr txBox="1"/>
              <p:nvPr/>
            </p:nvSpPr>
            <p:spPr>
              <a:xfrm>
                <a:off x="988359" y="5319422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255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FE89CE-9613-384D-8B1D-635F7064375B}"/>
              </a:ext>
            </a:extLst>
          </p:cNvPr>
          <p:cNvGrpSpPr/>
          <p:nvPr/>
        </p:nvGrpSpPr>
        <p:grpSpPr>
          <a:xfrm>
            <a:off x="3356346" y="4788122"/>
            <a:ext cx="2464637" cy="857667"/>
            <a:chOff x="755313" y="4738754"/>
            <a:chExt cx="2464637" cy="8576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065200-DCB4-D444-93DC-855EC1682180}"/>
                </a:ext>
              </a:extLst>
            </p:cNvPr>
            <p:cNvSpPr txBox="1"/>
            <p:nvPr/>
          </p:nvSpPr>
          <p:spPr>
            <a:xfrm>
              <a:off x="2642548" y="4738754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65535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8A3EF85-B3D3-B84A-91C5-34575146F16D}"/>
                </a:ext>
              </a:extLst>
            </p:cNvPr>
            <p:cNvGrpSpPr/>
            <p:nvPr/>
          </p:nvGrpSpPr>
          <p:grpSpPr>
            <a:xfrm>
              <a:off x="755313" y="4755210"/>
              <a:ext cx="2371321" cy="841211"/>
              <a:chOff x="755313" y="4755210"/>
              <a:chExt cx="2371321" cy="841211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E98EC47-8C66-4440-98CD-7A04FDBE825F}"/>
                  </a:ext>
                </a:extLst>
              </p:cNvPr>
              <p:cNvGrpSpPr/>
              <p:nvPr/>
            </p:nvGrpSpPr>
            <p:grpSpPr>
              <a:xfrm>
                <a:off x="860612" y="5002306"/>
                <a:ext cx="2266022" cy="336805"/>
                <a:chOff x="860612" y="5002306"/>
                <a:chExt cx="2266022" cy="336805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5C2F908-7FB6-0545-90F5-8CFFC5E29A5D}"/>
                    </a:ext>
                  </a:extLst>
                </p:cNvPr>
                <p:cNvSpPr/>
                <p:nvPr/>
              </p:nvSpPr>
              <p:spPr>
                <a:xfrm>
                  <a:off x="860612" y="5002306"/>
                  <a:ext cx="2266022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126A6DE-B8D9-5B48-B1BF-5E41FD76D196}"/>
                    </a:ext>
                  </a:extLst>
                </p:cNvPr>
                <p:cNvSpPr/>
                <p:nvPr/>
              </p:nvSpPr>
              <p:spPr>
                <a:xfrm flipV="1">
                  <a:off x="860612" y="5293392"/>
                  <a:ext cx="255494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99A0486-0AB7-394C-9AF2-29E2E46E36D9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 flipH="1">
                <a:off x="1120590" y="5025166"/>
                <a:ext cx="2006044" cy="268226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85094ED-590E-BC44-AF17-3B20A363EF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77" y="5048025"/>
                <a:ext cx="0" cy="245367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2F240E-59F4-9442-9B94-60E6FB633FEA}"/>
                  </a:ext>
                </a:extLst>
              </p:cNvPr>
              <p:cNvSpPr txBox="1"/>
              <p:nvPr/>
            </p:nvSpPr>
            <p:spPr>
              <a:xfrm>
                <a:off x="787276" y="475521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A140EA-5F3E-0041-A5D5-0DC2209C2015}"/>
                  </a:ext>
                </a:extLst>
              </p:cNvPr>
              <p:cNvSpPr txBox="1"/>
              <p:nvPr/>
            </p:nvSpPr>
            <p:spPr>
              <a:xfrm>
                <a:off x="755313" y="530923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3BA238-BE7B-9244-8D7B-EE45BB48382C}"/>
                  </a:ext>
                </a:extLst>
              </p:cNvPr>
              <p:cNvSpPr txBox="1"/>
              <p:nvPr/>
            </p:nvSpPr>
            <p:spPr>
              <a:xfrm>
                <a:off x="988359" y="5319422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255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16F74E-88FB-DF47-9AED-C98255642BAD}"/>
              </a:ext>
            </a:extLst>
          </p:cNvPr>
          <p:cNvGrpSpPr/>
          <p:nvPr/>
        </p:nvGrpSpPr>
        <p:grpSpPr>
          <a:xfrm>
            <a:off x="6350933" y="4771666"/>
            <a:ext cx="2464637" cy="857667"/>
            <a:chOff x="755313" y="4738754"/>
            <a:chExt cx="2464637" cy="85766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15554EB-3A9C-F440-933C-01E3B9766A54}"/>
                </a:ext>
              </a:extLst>
            </p:cNvPr>
            <p:cNvSpPr txBox="1"/>
            <p:nvPr/>
          </p:nvSpPr>
          <p:spPr>
            <a:xfrm>
              <a:off x="2642548" y="4738754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65535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8C959E3-C7EF-684B-A46B-B55D8E4FE692}"/>
                </a:ext>
              </a:extLst>
            </p:cNvPr>
            <p:cNvGrpSpPr/>
            <p:nvPr/>
          </p:nvGrpSpPr>
          <p:grpSpPr>
            <a:xfrm>
              <a:off x="755313" y="4755210"/>
              <a:ext cx="2371321" cy="841211"/>
              <a:chOff x="755313" y="4755210"/>
              <a:chExt cx="2371321" cy="84121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F9C2781-4C50-6848-AB31-22BABC4E4DA7}"/>
                  </a:ext>
                </a:extLst>
              </p:cNvPr>
              <p:cNvGrpSpPr/>
              <p:nvPr/>
            </p:nvGrpSpPr>
            <p:grpSpPr>
              <a:xfrm>
                <a:off x="860612" y="5002306"/>
                <a:ext cx="2266022" cy="336805"/>
                <a:chOff x="860612" y="5002306"/>
                <a:chExt cx="2266022" cy="336805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DBE19C-09A0-AF46-B52F-DE239EA1CAA7}"/>
                    </a:ext>
                  </a:extLst>
                </p:cNvPr>
                <p:cNvSpPr/>
                <p:nvPr/>
              </p:nvSpPr>
              <p:spPr>
                <a:xfrm>
                  <a:off x="860612" y="5002306"/>
                  <a:ext cx="2266022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A61AF6E-E185-B54B-9224-DA91EFC50D00}"/>
                    </a:ext>
                  </a:extLst>
                </p:cNvPr>
                <p:cNvSpPr/>
                <p:nvPr/>
              </p:nvSpPr>
              <p:spPr>
                <a:xfrm flipV="1">
                  <a:off x="860612" y="5293392"/>
                  <a:ext cx="255494" cy="457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41428C-1674-5F49-B240-E4F5E724F5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0589" y="5064481"/>
                <a:ext cx="760356" cy="228911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CC2B28-ADD6-BD4E-91AF-F0E0442D3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9577" y="5025165"/>
                <a:ext cx="246529" cy="268227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FF625D-1FEB-AD4F-A19D-65E35C872BB8}"/>
                  </a:ext>
                </a:extLst>
              </p:cNvPr>
              <p:cNvSpPr txBox="1"/>
              <p:nvPr/>
            </p:nvSpPr>
            <p:spPr>
              <a:xfrm>
                <a:off x="787276" y="475521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40FB06C-49DE-7643-A628-56C80C6564F5}"/>
                  </a:ext>
                </a:extLst>
              </p:cNvPr>
              <p:cNvSpPr txBox="1"/>
              <p:nvPr/>
            </p:nvSpPr>
            <p:spPr>
              <a:xfrm>
                <a:off x="755313" y="530923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C831DF1-C823-C344-88FA-F31B91306E8C}"/>
                  </a:ext>
                </a:extLst>
              </p:cNvPr>
              <p:cNvSpPr txBox="1"/>
              <p:nvPr/>
            </p:nvSpPr>
            <p:spPr>
              <a:xfrm>
                <a:off x="988359" y="5319422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255</a:t>
                </a: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EADFA62-BA07-1A44-BBEC-25BB8F17C363}"/>
              </a:ext>
            </a:extLst>
          </p:cNvPr>
          <p:cNvSpPr txBox="1"/>
          <p:nvPr/>
        </p:nvSpPr>
        <p:spPr>
          <a:xfrm>
            <a:off x="670905" y="5686138"/>
            <a:ext cx="111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scaling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F74541-F567-4C48-A568-C4410F5452ED}"/>
              </a:ext>
            </a:extLst>
          </p:cNvPr>
          <p:cNvSpPr txBox="1"/>
          <p:nvPr/>
        </p:nvSpPr>
        <p:spPr>
          <a:xfrm>
            <a:off x="3519916" y="5691118"/>
            <a:ext cx="158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full range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818323-68E3-0E40-90CD-19521B58CE2D}"/>
              </a:ext>
            </a:extLst>
          </p:cNvPr>
          <p:cNvSpPr txBox="1"/>
          <p:nvPr/>
        </p:nvSpPr>
        <p:spPr>
          <a:xfrm>
            <a:off x="6195620" y="5708743"/>
            <a:ext cx="303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custom scaling</a:t>
            </a:r>
            <a:br>
              <a:rPr lang="en-US" dirty="0"/>
            </a:br>
            <a:r>
              <a:rPr lang="en-US" dirty="0"/>
              <a:t>(adjusted to image properties)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8C6E21-403E-044B-B422-EB032E6CAFCC}"/>
              </a:ext>
            </a:extLst>
          </p:cNvPr>
          <p:cNvSpPr txBox="1"/>
          <p:nvPr/>
        </p:nvSpPr>
        <p:spPr>
          <a:xfrm>
            <a:off x="-551329" y="4988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2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095D-D6DA-4740-82B4-AABCBFF2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Bit-depth Conversion: 16bit -&gt; 8bit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AF55-F606-664B-920C-0E4D99AB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3342"/>
            <a:ext cx="7062486" cy="4942822"/>
          </a:xfrm>
        </p:spPr>
        <p:txBody>
          <a:bodyPr>
            <a:normAutofit/>
          </a:bodyPr>
          <a:lstStyle/>
          <a:p>
            <a:r>
              <a:rPr lang="en-US" sz="1600" dirty="0"/>
              <a:t>In Fiji: </a:t>
            </a:r>
            <a:r>
              <a:rPr lang="en-US" sz="1600" i="1" dirty="0"/>
              <a:t>Image &gt; Type &gt; 8-bit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“</a:t>
            </a:r>
            <a:r>
              <a:rPr lang="en-US" sz="1600" i="1" dirty="0"/>
              <a:t>Scale when converting</a:t>
            </a:r>
            <a:r>
              <a:rPr lang="en-US" sz="1600" dirty="0"/>
              <a:t>” in </a:t>
            </a:r>
            <a:r>
              <a:rPr lang="en-US" sz="1600" i="1" dirty="0"/>
              <a:t>Edit &gt; Options &gt; Conversions </a:t>
            </a:r>
            <a:r>
              <a:rPr lang="en-US" sz="1600" dirty="0"/>
              <a:t>should usually</a:t>
            </a:r>
            <a:br>
              <a:rPr lang="en-US" sz="1600" dirty="0"/>
            </a:br>
            <a:r>
              <a:rPr lang="en-US" sz="1600" dirty="0"/>
              <a:t> be checked.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But Caution! </a:t>
            </a:r>
            <a:r>
              <a:rPr lang="en-US" sz="1600" b="1" dirty="0"/>
              <a:t>The min-max values for scaling are taken automatically from the min–max in </a:t>
            </a:r>
            <a:r>
              <a:rPr lang="en-US" sz="1600" b="1"/>
              <a:t>the </a:t>
            </a:r>
            <a:r>
              <a:rPr lang="en-US" sz="1600" b="1" i="1"/>
              <a:t>Brightness &amp; Contrast </a:t>
            </a:r>
            <a:r>
              <a:rPr lang="en-US" sz="1600" b="1" dirty="0"/>
              <a:t>window.</a:t>
            </a:r>
            <a:endParaRPr lang="en-US" sz="1600" b="1" i="1" dirty="0"/>
          </a:p>
          <a:p>
            <a:r>
              <a:rPr lang="en-US" sz="1600" b="1" dirty="0"/>
              <a:t>For converting multiple images of an experiment: Always set min-max to the same value before conversion.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B0CBE-48D1-0C4B-AB1C-E2CBDBB6B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2" t="4751" r="3170" b="8452"/>
          <a:stretch/>
        </p:blipFill>
        <p:spPr>
          <a:xfrm>
            <a:off x="7519686" y="1034037"/>
            <a:ext cx="1538868" cy="959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B9C38-CF14-0845-A5B4-96B47F92C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582" y="3204151"/>
            <a:ext cx="5909707" cy="3451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4B5AE-7294-AA42-8EC0-DD9309161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454" y="2162751"/>
            <a:ext cx="927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023" y="1765774"/>
            <a:ext cx="43120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Prepare image for presentation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Open the image cell_layer2.tif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channel 1 and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Update channel 1 </a:t>
            </a: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LUT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to magenta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Adapt </a:t>
            </a: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contrast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of each channel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Convert  type to RGB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Add a </a:t>
            </a:r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scale bar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Save as Tiff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Try to load in a ppt/keynote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66" y="2094089"/>
            <a:ext cx="3922667" cy="28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196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CE7A-6158-5946-B848-CB6085CE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D158C-3546-7942-BC13-BEE2EF5B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Bit-depth conversion</a:t>
            </a:r>
          </a:p>
          <a:p>
            <a:r>
              <a:rPr lang="en-US" sz="1800" dirty="0"/>
              <a:t>Open </a:t>
            </a:r>
            <a:r>
              <a:rPr lang="en-US" sz="1800" dirty="0" err="1"/>
              <a:t>zfish_retina.tif</a:t>
            </a:r>
            <a:endParaRPr lang="en-US" sz="1800" dirty="0"/>
          </a:p>
          <a:p>
            <a:r>
              <a:rPr lang="en-US" sz="1800" dirty="0"/>
              <a:t>Extract first channel, set LUT to gray.</a:t>
            </a:r>
          </a:p>
          <a:p>
            <a:r>
              <a:rPr lang="en-US" sz="1800" dirty="0"/>
              <a:t>What is the bit depth?</a:t>
            </a:r>
          </a:p>
          <a:p>
            <a:r>
              <a:rPr lang="en-US" sz="1800" dirty="0"/>
              <a:t>Measure a profile along a line.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u="sng" dirty="0"/>
              <a:t>For every conversion work on a separate duplicate.</a:t>
            </a:r>
          </a:p>
          <a:p>
            <a:pPr marL="0" indent="0">
              <a:buNone/>
            </a:pPr>
            <a:r>
              <a:rPr lang="en-US" sz="1800" u="sng" dirty="0"/>
              <a:t>Always measure the profile after conversion.</a:t>
            </a:r>
            <a:endParaRPr lang="en-US" sz="1800" dirty="0"/>
          </a:p>
          <a:p>
            <a:r>
              <a:rPr lang="en-US" sz="1800" dirty="0"/>
              <a:t>(A) Convert to 8 bit </a:t>
            </a:r>
            <a:r>
              <a:rPr lang="en-US" sz="1800" i="1" dirty="0"/>
              <a:t>(Image &gt; Type &gt; 8-bit).</a:t>
            </a:r>
            <a:r>
              <a:rPr lang="en-US" sz="1800" dirty="0"/>
              <a:t> </a:t>
            </a:r>
          </a:p>
          <a:p>
            <a:r>
              <a:rPr lang="en-US" sz="1800" dirty="0"/>
              <a:t>(B) First change the Brightness &amp; Contrast display. Then convert to 8-bit.</a:t>
            </a:r>
          </a:p>
          <a:p>
            <a:r>
              <a:rPr lang="en-US" sz="1800" dirty="0"/>
              <a:t>(C) Uncheck scaling temporarily. Then convert to 8-bit.</a:t>
            </a:r>
          </a:p>
          <a:p>
            <a:pPr lvl="1"/>
            <a:r>
              <a:rPr lang="en-US" sz="1600" i="1" dirty="0"/>
              <a:t>Edit &gt; Options &gt; Conversions</a:t>
            </a:r>
          </a:p>
          <a:p>
            <a:pPr lvl="1"/>
            <a:r>
              <a:rPr lang="en-US" sz="1600" dirty="0"/>
              <a:t>Turn scaling on again.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68698-CBC5-3A49-AB0D-3E2EB5B9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90" y="1249645"/>
            <a:ext cx="1993900" cy="238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56A16-5332-A94B-A49B-6B56CABA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18" y="5015711"/>
            <a:ext cx="2288941" cy="15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77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1603CC-DD24-F04A-86F6-7D43458A0472}"/>
              </a:ext>
            </a:extLst>
          </p:cNvPr>
          <p:cNvGrpSpPr/>
          <p:nvPr/>
        </p:nvGrpSpPr>
        <p:grpSpPr>
          <a:xfrm>
            <a:off x="680168" y="1257895"/>
            <a:ext cx="7769069" cy="2319952"/>
            <a:chOff x="680168" y="1257895"/>
            <a:chExt cx="7769069" cy="23199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A090CA-77CC-BB48-942F-CEEE95767F85}"/>
                </a:ext>
              </a:extLst>
            </p:cNvPr>
            <p:cNvGrpSpPr/>
            <p:nvPr/>
          </p:nvGrpSpPr>
          <p:grpSpPr>
            <a:xfrm>
              <a:off x="680168" y="1257895"/>
              <a:ext cx="7769069" cy="2319952"/>
              <a:chOff x="905946" y="1111140"/>
              <a:chExt cx="7769069" cy="231995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99F4E31-474C-9C40-B86B-3F1E979584B9}"/>
                  </a:ext>
                </a:extLst>
              </p:cNvPr>
              <p:cNvSpPr/>
              <p:nvPr/>
            </p:nvSpPr>
            <p:spPr>
              <a:xfrm>
                <a:off x="905946" y="1121519"/>
                <a:ext cx="7769069" cy="2309573"/>
              </a:xfrm>
              <a:prstGeom prst="roundRect">
                <a:avLst>
                  <a:gd name="adj" fmla="val 1344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D80E0183-D7BA-044B-BDF9-E4880F3B4A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718" y="1675866"/>
                <a:ext cx="1367178" cy="1233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74A121-5D99-2C42-B81B-E07296085B11}"/>
                  </a:ext>
                </a:extLst>
              </p:cNvPr>
              <p:cNvGrpSpPr/>
              <p:nvPr/>
            </p:nvGrpSpPr>
            <p:grpSpPr>
              <a:xfrm>
                <a:off x="1462055" y="1659577"/>
                <a:ext cx="3011708" cy="1647538"/>
                <a:chOff x="2071487" y="1945845"/>
                <a:chExt cx="3388894" cy="185972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77E6C64-F80B-F446-BD99-A4F6C9B136EA}"/>
                    </a:ext>
                  </a:extLst>
                </p:cNvPr>
                <p:cNvGrpSpPr/>
                <p:nvPr/>
              </p:nvGrpSpPr>
              <p:grpSpPr>
                <a:xfrm>
                  <a:off x="4076364" y="1945845"/>
                  <a:ext cx="1384017" cy="1392319"/>
                  <a:chOff x="1277491" y="4735541"/>
                  <a:chExt cx="1384017" cy="1392319"/>
                </a:xfrm>
              </p:grpSpPr>
              <p:pic>
                <p:nvPicPr>
                  <p:cNvPr id="17" name="Picture 2">
                    <a:extLst>
                      <a:ext uri="{FF2B5EF4-FFF2-40B4-BE49-F238E27FC236}">
                        <a16:creationId xmlns:a16="http://schemas.microsoft.com/office/drawing/2014/main" id="{9F66A0A8-DB25-0541-B01D-29214AB274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21" t="4810" r="6404" b="5735"/>
                  <a:stretch/>
                </p:blipFill>
                <p:spPr bwMode="auto">
                  <a:xfrm>
                    <a:off x="1277491" y="4735541"/>
                    <a:ext cx="1384017" cy="13923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E0FA0238-3314-C347-8DA9-274405911D69}"/>
                      </a:ext>
                    </a:extLst>
                  </p:cNvPr>
                  <p:cNvGrpSpPr/>
                  <p:nvPr/>
                </p:nvGrpSpPr>
                <p:grpSpPr>
                  <a:xfrm>
                    <a:off x="1290836" y="5008793"/>
                    <a:ext cx="1351111" cy="461665"/>
                    <a:chOff x="1290836" y="5008793"/>
                    <a:chExt cx="1351111" cy="461665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67ED07DE-B8DE-5E49-AEDF-357A3E0174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0836" y="5436658"/>
                      <a:ext cx="1351111" cy="1375"/>
                      <a:chOff x="7396332" y="3683217"/>
                      <a:chExt cx="1351111" cy="1375"/>
                    </a:xfrm>
                  </p:grpSpPr>
                  <p:cxnSp>
                    <p:nvCxnSpPr>
                      <p:cNvPr id="22" name="Straight Arrow Connector 21">
                        <a:extLst>
                          <a:ext uri="{FF2B5EF4-FFF2-40B4-BE49-F238E27FC236}">
                            <a16:creationId xmlns:a16="http://schemas.microsoft.com/office/drawing/2014/main" id="{1705F1C1-6564-0143-8299-7A6960DC2F9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396332" y="3683217"/>
                        <a:ext cx="436732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FFAC1F38-9143-6448-9087-C292B6787CB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8309157" y="3684592"/>
                        <a:ext cx="43828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D33F5B5-5628-5C47-BF5A-0A1C1C2093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27557" y="5008793"/>
                      <a:ext cx="51025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3A2B1A14-E304-DF4E-B878-18FA9D16EA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27555" y="5438021"/>
                      <a:ext cx="476122" cy="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5A2840-BB08-6A42-80E4-4E011F00109C}"/>
                    </a:ext>
                  </a:extLst>
                </p:cNvPr>
                <p:cNvSpPr txBox="1"/>
                <p:nvPr/>
              </p:nvSpPr>
              <p:spPr>
                <a:xfrm>
                  <a:off x="2071487" y="3423416"/>
                  <a:ext cx="1571401" cy="382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/>
                    <a:t>Image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8BFEE4F-085D-5647-B43F-817EA8C4AAC3}"/>
                  </a:ext>
                </a:extLst>
              </p:cNvPr>
              <p:cNvGrpSpPr/>
              <p:nvPr/>
            </p:nvGrpSpPr>
            <p:grpSpPr>
              <a:xfrm>
                <a:off x="4384799" y="1659577"/>
                <a:ext cx="2445685" cy="1654830"/>
                <a:chOff x="6415391" y="2294244"/>
                <a:chExt cx="2445685" cy="1654830"/>
              </a:xfrm>
            </p:grpSpPr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743243C4-D968-F04D-80E4-2FF8CE3045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915" t="41563" r="35374" b="33315"/>
                <a:stretch/>
              </p:blipFill>
              <p:spPr bwMode="auto">
                <a:xfrm>
                  <a:off x="6904327" y="2294244"/>
                  <a:ext cx="1285549" cy="123346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22D5FC6-C005-B845-9F95-7E22CA235A58}"/>
                    </a:ext>
                  </a:extLst>
                </p:cNvPr>
                <p:cNvSpPr txBox="1"/>
                <p:nvPr/>
              </p:nvSpPr>
              <p:spPr>
                <a:xfrm>
                  <a:off x="6415391" y="3610520"/>
                  <a:ext cx="244568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/>
                    <a:t>Pixel value, Bit depth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101030-3892-A447-9FF0-856E5FF7A836}"/>
                  </a:ext>
                </a:extLst>
              </p:cNvPr>
              <p:cNvSpPr txBox="1"/>
              <p:nvPr/>
            </p:nvSpPr>
            <p:spPr>
              <a:xfrm>
                <a:off x="3488666" y="1111140"/>
                <a:ext cx="2603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chemeClr val="tx2">
                        <a:lumMod val="50000"/>
                      </a:schemeClr>
                    </a:solidFill>
                  </a:rPr>
                  <a:t>Grey level image</a:t>
                </a:r>
              </a:p>
            </p:txBody>
          </p:sp>
          <p:pic>
            <p:nvPicPr>
              <p:cNvPr id="11" name="Picture 3">
                <a:extLst>
                  <a:ext uri="{FF2B5EF4-FFF2-40B4-BE49-F238E27FC236}">
                    <a16:creationId xmlns:a16="http://schemas.microsoft.com/office/drawing/2014/main" id="{08C9E1AB-7C59-144F-B967-C19B459DD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9" t="6116" r="4024" b="21927"/>
              <a:stretch/>
            </p:blipFill>
            <p:spPr bwMode="auto">
              <a:xfrm>
                <a:off x="6553770" y="1624915"/>
                <a:ext cx="1512278" cy="1302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8190B5-7367-1947-BE30-FCA58079418F}"/>
                  </a:ext>
                </a:extLst>
              </p:cNvPr>
              <p:cNvSpPr txBox="1"/>
              <p:nvPr/>
            </p:nvSpPr>
            <p:spPr>
              <a:xfrm>
                <a:off x="6661708" y="2968561"/>
                <a:ext cx="12964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/>
                  <a:t>Histogram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325A8E-4F15-8240-A9E8-0413BBFE8D4E}"/>
                </a:ext>
              </a:extLst>
            </p:cNvPr>
            <p:cNvSpPr txBox="1"/>
            <p:nvPr/>
          </p:nvSpPr>
          <p:spPr>
            <a:xfrm>
              <a:off x="2931294" y="3122608"/>
              <a:ext cx="139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/>
                <a:t>Pixel Size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927107-8D38-F64E-A4B0-E1401A0DA804}"/>
              </a:ext>
            </a:extLst>
          </p:cNvPr>
          <p:cNvGrpSpPr/>
          <p:nvPr/>
        </p:nvGrpSpPr>
        <p:grpSpPr>
          <a:xfrm>
            <a:off x="680168" y="3687642"/>
            <a:ext cx="3567817" cy="2988356"/>
            <a:chOff x="680168" y="3687642"/>
            <a:chExt cx="3567817" cy="29883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24CC80-C9FE-634C-BCB0-406812C8558B}"/>
                </a:ext>
              </a:extLst>
            </p:cNvPr>
            <p:cNvGrpSpPr/>
            <p:nvPr/>
          </p:nvGrpSpPr>
          <p:grpSpPr>
            <a:xfrm>
              <a:off x="680168" y="3687642"/>
              <a:ext cx="3567817" cy="2988356"/>
              <a:chOff x="1409753" y="3693226"/>
              <a:chExt cx="3292876" cy="292133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A329A028-7984-C649-B8A9-049096962724}"/>
                  </a:ext>
                </a:extLst>
              </p:cNvPr>
              <p:cNvSpPr/>
              <p:nvPr/>
            </p:nvSpPr>
            <p:spPr>
              <a:xfrm>
                <a:off x="1409753" y="3693226"/>
                <a:ext cx="3292876" cy="2921330"/>
              </a:xfrm>
              <a:prstGeom prst="roundRect">
                <a:avLst>
                  <a:gd name="adj" fmla="val 1067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A9690CD-889A-DB4A-A281-73C78A73A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211284" y="5055905"/>
                <a:ext cx="1576358" cy="392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E1D818-9B41-A141-A596-CB4D55167503}"/>
                  </a:ext>
                </a:extLst>
              </p:cNvPr>
              <p:cNvSpPr txBox="1"/>
              <p:nvPr/>
            </p:nvSpPr>
            <p:spPr>
              <a:xfrm>
                <a:off x="2055309" y="3739524"/>
                <a:ext cx="19970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chemeClr val="tx2">
                        <a:lumMod val="50000"/>
                      </a:schemeClr>
                    </a:solidFill>
                  </a:rPr>
                  <a:t>Visualisation</a:t>
                </a:r>
                <a:endParaRPr lang="en-GB" sz="2000" b="1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66C1F903-FA26-9840-9E4E-5CABFB6E6A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3" t="11904" r="4692" b="57287"/>
              <a:stretch/>
            </p:blipFill>
            <p:spPr bwMode="auto">
              <a:xfrm rot="16200000">
                <a:off x="1802604" y="5055904"/>
                <a:ext cx="1576358" cy="392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A63925-1D84-4846-BA51-2004B4AE38D6}"/>
                  </a:ext>
                </a:extLst>
              </p:cNvPr>
              <p:cNvSpPr txBox="1"/>
              <p:nvPr/>
            </p:nvSpPr>
            <p:spPr>
              <a:xfrm>
                <a:off x="3034076" y="6099696"/>
                <a:ext cx="15714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B&amp;C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C23A47-F2E8-0040-87EC-441BE6225374}"/>
                  </a:ext>
                </a:extLst>
              </p:cNvPr>
              <p:cNvSpPr txBox="1"/>
              <p:nvPr/>
            </p:nvSpPr>
            <p:spPr>
              <a:xfrm>
                <a:off x="1803190" y="6099696"/>
                <a:ext cx="985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LUTs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A0E5A63-946E-6345-BFEF-A95B7015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71071" y="4197633"/>
              <a:ext cx="842387" cy="191395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F964572-DA24-A54E-A453-CC2D9A956622}"/>
              </a:ext>
            </a:extLst>
          </p:cNvPr>
          <p:cNvGrpSpPr/>
          <p:nvPr/>
        </p:nvGrpSpPr>
        <p:grpSpPr>
          <a:xfrm>
            <a:off x="4344085" y="3687642"/>
            <a:ext cx="4105152" cy="2988355"/>
            <a:chOff x="4344085" y="3687642"/>
            <a:chExt cx="4105152" cy="29883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BFA945C-A232-7A43-A92E-95BEA7260707}"/>
                </a:ext>
              </a:extLst>
            </p:cNvPr>
            <p:cNvGrpSpPr/>
            <p:nvPr/>
          </p:nvGrpSpPr>
          <p:grpSpPr>
            <a:xfrm>
              <a:off x="4344085" y="3687642"/>
              <a:ext cx="4105152" cy="2988355"/>
              <a:chOff x="5070764" y="3699651"/>
              <a:chExt cx="4105152" cy="2988355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E0A963CE-C99A-CA4F-AD5F-2645D66E90BF}"/>
                  </a:ext>
                </a:extLst>
              </p:cNvPr>
              <p:cNvSpPr/>
              <p:nvPr/>
            </p:nvSpPr>
            <p:spPr>
              <a:xfrm>
                <a:off x="5070764" y="3699651"/>
                <a:ext cx="4105152" cy="2988355"/>
              </a:xfrm>
              <a:prstGeom prst="roundRect">
                <a:avLst>
                  <a:gd name="adj" fmla="val 922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ight Arrow 36">
                <a:extLst>
                  <a:ext uri="{FF2B5EF4-FFF2-40B4-BE49-F238E27FC236}">
                    <a16:creationId xmlns:a16="http://schemas.microsoft.com/office/drawing/2014/main" id="{17CC44CE-8D1F-D74F-8C64-E8733EC98169}"/>
                  </a:ext>
                </a:extLst>
              </p:cNvPr>
              <p:cNvSpPr/>
              <p:nvPr/>
            </p:nvSpPr>
            <p:spPr>
              <a:xfrm>
                <a:off x="6909755" y="5085957"/>
                <a:ext cx="510639" cy="46968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19AB46-92D7-D041-A763-A7257181701E}"/>
                  </a:ext>
                </a:extLst>
              </p:cNvPr>
              <p:cNvSpPr txBox="1"/>
              <p:nvPr/>
            </p:nvSpPr>
            <p:spPr>
              <a:xfrm>
                <a:off x="5463685" y="3752306"/>
                <a:ext cx="32636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chemeClr val="tx2">
                        <a:lumMod val="50000"/>
                      </a:schemeClr>
                    </a:solidFill>
                  </a:rPr>
                  <a:t>RGB, Composite Images</a:t>
                </a:r>
                <a:endParaRPr lang="en-GB" sz="2000" b="1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E70557-8DF5-2C48-A0B4-6DDED2751F10}"/>
                  </a:ext>
                </a:extLst>
              </p:cNvPr>
              <p:cNvSpPr txBox="1"/>
              <p:nvPr/>
            </p:nvSpPr>
            <p:spPr>
              <a:xfrm>
                <a:off x="6201073" y="6161334"/>
                <a:ext cx="17888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Channels tool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556B200-66F4-274E-B40B-B35A9EB4A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1319" y="4714047"/>
              <a:ext cx="1409957" cy="113243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613B216-4F96-204E-8B58-05A60FA7D20F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3179" y="4578017"/>
              <a:ext cx="875837" cy="7646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17E4560-FEC1-B14A-BFCF-33FCDB1CB8F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7716" y="4762695"/>
              <a:ext cx="984751" cy="885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3FF0F76-3D40-6946-A2BB-E81DD353E8A1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72310" y="5005045"/>
              <a:ext cx="1020549" cy="88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301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14500" y="1952978"/>
            <a:ext cx="571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tx2">
                    <a:lumMod val="75000"/>
                  </a:schemeClr>
                </a:solidFill>
              </a:rPr>
              <a:t>ROI &amp; Measurements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1E78AF5-326D-CF4E-B682-104C15C1B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3427" y="4056296"/>
            <a:ext cx="1778000" cy="1587500"/>
          </a:xfrm>
        </p:spPr>
      </p:pic>
    </p:spTree>
    <p:extLst>
      <p:ext uri="{BB962C8B-B14F-4D97-AF65-F5344CB8AC3E}">
        <p14:creationId xmlns:p14="http://schemas.microsoft.com/office/powerpoint/2010/main" val="238663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9865C8-C26E-5044-9E12-E4C98031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Bio-Image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28A79B-A61C-1A45-B10A-828AB3744128}"/>
              </a:ext>
            </a:extLst>
          </p:cNvPr>
          <p:cNvGrpSpPr/>
          <p:nvPr/>
        </p:nvGrpSpPr>
        <p:grpSpPr>
          <a:xfrm>
            <a:off x="457200" y="1773794"/>
            <a:ext cx="2209801" cy="2112406"/>
            <a:chOff x="685799" y="1863406"/>
            <a:chExt cx="2942640" cy="2862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AC7625-A3A6-A448-8CF9-9E2F2981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863406"/>
              <a:ext cx="2942639" cy="2362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64AB7-4B3B-7B44-89D0-82B30F545ACB}"/>
                </a:ext>
              </a:extLst>
            </p:cNvPr>
            <p:cNvSpPr txBox="1"/>
            <p:nvPr/>
          </p:nvSpPr>
          <p:spPr>
            <a:xfrm>
              <a:off x="685800" y="4225606"/>
              <a:ext cx="2871536" cy="500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Image preparation</a:t>
              </a:r>
            </a:p>
          </p:txBody>
        </p:sp>
        <p:pic>
          <p:nvPicPr>
            <p:cNvPr id="10" name="image32.jpg">
              <a:extLst>
                <a:ext uri="{FF2B5EF4-FFF2-40B4-BE49-F238E27FC236}">
                  <a16:creationId xmlns:a16="http://schemas.microsoft.com/office/drawing/2014/main" id="{46473E39-710D-5C4F-B1B7-18ED4FF8A075}"/>
                </a:ext>
              </a:extLst>
            </p:cNvPr>
            <p:cNvPicPr/>
            <p:nvPr/>
          </p:nvPicPr>
          <p:blipFill rotWithShape="1">
            <a:blip r:embed="rId3"/>
            <a:srcRect r="23530" b="4889"/>
            <a:stretch/>
          </p:blipFill>
          <p:spPr>
            <a:xfrm>
              <a:off x="685799" y="1939606"/>
              <a:ext cx="2942639" cy="2175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0346528-C753-0646-9CAE-111AC641787F}"/>
              </a:ext>
            </a:extLst>
          </p:cNvPr>
          <p:cNvGrpSpPr/>
          <p:nvPr/>
        </p:nvGrpSpPr>
        <p:grpSpPr>
          <a:xfrm>
            <a:off x="2819400" y="1781815"/>
            <a:ext cx="2667000" cy="2362681"/>
            <a:chOff x="2819400" y="1781815"/>
            <a:chExt cx="2667000" cy="23626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A4B982-EF09-9044-94B5-A7018CE028DB}"/>
                </a:ext>
              </a:extLst>
            </p:cNvPr>
            <p:cNvGrpSpPr/>
            <p:nvPr/>
          </p:nvGrpSpPr>
          <p:grpSpPr>
            <a:xfrm>
              <a:off x="3276601" y="1781815"/>
              <a:ext cx="2209799" cy="2362681"/>
              <a:chOff x="2816711" y="1157466"/>
              <a:chExt cx="4436901" cy="4807966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51CFDD5A-4D4E-8E41-8F06-3AFA8D1B93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1800" y="1219200"/>
                <a:ext cx="4054448" cy="341726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2917BD2-B6C6-874F-BBD7-1A924D630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1800" y="1215553"/>
                <a:ext cx="4126726" cy="34245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84C55CD4-C0F7-CA44-90F2-64ED029E6F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6711" y="1371600"/>
                <a:ext cx="4436901" cy="3048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7B8C2101-EEB0-ED4D-9720-68316E8EF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t="9588" r="3541" b="6025"/>
              <a:stretch/>
            </p:blipFill>
            <p:spPr bwMode="auto">
              <a:xfrm rot="16200000">
                <a:off x="3293840" y="680337"/>
                <a:ext cx="3482642" cy="4436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773458-5832-124A-B8E9-B6CF59390E66}"/>
                  </a:ext>
                </a:extLst>
              </p:cNvPr>
              <p:cNvSpPr txBox="1"/>
              <p:nvPr/>
            </p:nvSpPr>
            <p:spPr>
              <a:xfrm>
                <a:off x="2816711" y="4650173"/>
                <a:ext cx="4436901" cy="131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Find objects (segmentation)</a:t>
                </a:r>
              </a:p>
            </p:txBody>
          </p:sp>
        </p:grp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4112891A-0598-C347-8694-C7390EDF09BD}"/>
                </a:ext>
              </a:extLst>
            </p:cNvPr>
            <p:cNvSpPr/>
            <p:nvPr/>
          </p:nvSpPr>
          <p:spPr>
            <a:xfrm>
              <a:off x="2819400" y="2487768"/>
              <a:ext cx="304800" cy="289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E30154-12AB-5F48-A0FB-4751211E81AB}"/>
              </a:ext>
            </a:extLst>
          </p:cNvPr>
          <p:cNvGrpSpPr/>
          <p:nvPr/>
        </p:nvGrpSpPr>
        <p:grpSpPr>
          <a:xfrm>
            <a:off x="5638800" y="1277900"/>
            <a:ext cx="2983203" cy="2958600"/>
            <a:chOff x="5638800" y="1277900"/>
            <a:chExt cx="2983203" cy="29586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2606BDC-2750-5B4E-A1B5-95AEB7F2F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3241" y="1277900"/>
              <a:ext cx="2227177" cy="1519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754307D-AD2C-A240-AE3B-25F2158ED373}"/>
                </a:ext>
              </a:extLst>
            </p:cNvPr>
            <p:cNvGrpSpPr/>
            <p:nvPr/>
          </p:nvGrpSpPr>
          <p:grpSpPr>
            <a:xfrm>
              <a:off x="6213198" y="2114568"/>
              <a:ext cx="2408805" cy="2121932"/>
              <a:chOff x="5663154" y="1664512"/>
              <a:chExt cx="3480845" cy="267259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BC3F8C4-E9B8-F341-8DF2-BDCB60678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91199" y="1686826"/>
                <a:ext cx="3148561" cy="21484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0" name="Picture 19" descr="Screen Shot 2014-10-09 at 10.35.25 PM.png">
                <a:extLst>
                  <a:ext uri="{FF2B5EF4-FFF2-40B4-BE49-F238E27FC236}">
                    <a16:creationId xmlns:a16="http://schemas.microsoft.com/office/drawing/2014/main" id="{F1B9F65C-9BA9-BA4B-AFD7-E13A1297E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7636" y="1664512"/>
                <a:ext cx="3231879" cy="225081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F763FF-CB2C-DE43-8C7C-7152C5AD5B89}"/>
                  </a:ext>
                </a:extLst>
              </p:cNvPr>
              <p:cNvSpPr txBox="1"/>
              <p:nvPr/>
            </p:nvSpPr>
            <p:spPr>
              <a:xfrm>
                <a:off x="5663154" y="3871925"/>
                <a:ext cx="3480845" cy="465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Measurements</a:t>
                </a:r>
              </a:p>
            </p:txBody>
          </p:sp>
        </p:grp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386E9CD8-0604-F146-B24A-18D8EDE550D6}"/>
                </a:ext>
              </a:extLst>
            </p:cNvPr>
            <p:cNvSpPr/>
            <p:nvPr/>
          </p:nvSpPr>
          <p:spPr>
            <a:xfrm>
              <a:off x="5638800" y="2487768"/>
              <a:ext cx="304800" cy="289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D1AE927-C5D3-5742-872C-60CB1B70A274}"/>
              </a:ext>
            </a:extLst>
          </p:cNvPr>
          <p:cNvSpPr txBox="1"/>
          <p:nvPr/>
        </p:nvSpPr>
        <p:spPr>
          <a:xfrm>
            <a:off x="457200" y="1201743"/>
            <a:ext cx="1700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Example steps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F7875-63D5-274D-8A1F-BB99701B6766}"/>
              </a:ext>
            </a:extLst>
          </p:cNvPr>
          <p:cNvGrpSpPr/>
          <p:nvPr/>
        </p:nvGrpSpPr>
        <p:grpSpPr>
          <a:xfrm>
            <a:off x="609600" y="4093716"/>
            <a:ext cx="7677668" cy="2461963"/>
            <a:chOff x="609600" y="4093716"/>
            <a:chExt cx="7677668" cy="24619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330B92-664E-9A4B-ABF9-D56EC3B0FB4C}"/>
                </a:ext>
              </a:extLst>
            </p:cNvPr>
            <p:cNvGrpSpPr/>
            <p:nvPr/>
          </p:nvGrpSpPr>
          <p:grpSpPr>
            <a:xfrm>
              <a:off x="2429774" y="4507135"/>
              <a:ext cx="3903452" cy="2048544"/>
              <a:chOff x="-339246" y="4062832"/>
              <a:chExt cx="5889811" cy="339545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6FD07B4-733E-CB47-B77A-72DD515EC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8312" y="4255992"/>
                <a:ext cx="2510588" cy="246097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4499D9-D7C2-A44A-BE89-CC75993A3305}"/>
                  </a:ext>
                </a:extLst>
              </p:cNvPr>
              <p:cNvSpPr txBox="1"/>
              <p:nvPr/>
            </p:nvSpPr>
            <p:spPr>
              <a:xfrm>
                <a:off x="-339246" y="6846119"/>
                <a:ext cx="5889811" cy="612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Automation</a:t>
                </a:r>
              </a:p>
            </p:txBody>
          </p:sp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DD7C8CA5-BB0A-F545-A269-00F86FC7B6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6734" y="4246445"/>
                <a:ext cx="2947431" cy="2419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3">
                <a:extLst>
                  <a:ext uri="{FF2B5EF4-FFF2-40B4-BE49-F238E27FC236}">
                    <a16:creationId xmlns:a16="http://schemas.microsoft.com/office/drawing/2014/main" id="{1440D0B9-5828-3445-9A77-AB0B8F007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767" y="4062832"/>
                <a:ext cx="3037364" cy="2783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4DEE15B2-D4AB-4041-9503-F13D46E388D8}"/>
                </a:ext>
              </a:extLst>
            </p:cNvPr>
            <p:cNvSpPr/>
            <p:nvPr/>
          </p:nvSpPr>
          <p:spPr>
            <a:xfrm rot="16200000">
              <a:off x="4285492" y="417824"/>
              <a:ext cx="325884" cy="7677668"/>
            </a:xfrm>
            <a:prstGeom prst="leftBrace">
              <a:avLst>
                <a:gd name="adj1" fmla="val 30588"/>
                <a:gd name="adj2" fmla="val 48872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0672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85B2-E347-B34C-9ACD-F58FA3FB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ROI: Region of Interest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BEB94-A72F-0240-9029-0142D2E6B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447" y="1265823"/>
            <a:ext cx="4318000" cy="119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B44D9A-3D40-E94E-9C65-24D274C42EE2}"/>
              </a:ext>
            </a:extLst>
          </p:cNvPr>
          <p:cNvSpPr/>
          <p:nvPr/>
        </p:nvSpPr>
        <p:spPr>
          <a:xfrm>
            <a:off x="1636147" y="1577043"/>
            <a:ext cx="2269808" cy="285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33305-A6C4-2A43-920A-B79155C17E34}"/>
              </a:ext>
            </a:extLst>
          </p:cNvPr>
          <p:cNvSpPr txBox="1"/>
          <p:nvPr/>
        </p:nvSpPr>
        <p:spPr>
          <a:xfrm>
            <a:off x="716762" y="2551459"/>
            <a:ext cx="404084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Region tools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Rectangle, rounded rectangle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Oval, orientable ellipse, brush tool 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Polygon, free form, Wand tool</a:t>
            </a:r>
          </a:p>
          <a:p>
            <a:pPr marL="285750" indent="-285750">
              <a:buFontTx/>
              <a:buChar char="-"/>
            </a:pPr>
            <a:endParaRPr lang="en-GB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Line tools:</a:t>
            </a:r>
            <a:r>
              <a:rPr lang="en-GB" b="1" dirty="0"/>
              <a:t> 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Straight, segmented, free</a:t>
            </a:r>
          </a:p>
          <a:p>
            <a:endParaRPr lang="en-GB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Point tools: </a:t>
            </a:r>
          </a:p>
          <a:p>
            <a:pPr marL="742950" lvl="1" indent="-285750">
              <a:buFont typeface="Symbol" pitchFamily="2" charset="2"/>
              <a:buChar char="-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Point, Multi-Point</a:t>
            </a:r>
          </a:p>
          <a:p>
            <a:endParaRPr lang="en-GB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Interactively edit ROIs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Double click to see the options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254B58-63D3-C649-9C47-AF5BA26B454A}"/>
              </a:ext>
            </a:extLst>
          </p:cNvPr>
          <p:cNvGrpSpPr/>
          <p:nvPr/>
        </p:nvGrpSpPr>
        <p:grpSpPr>
          <a:xfrm>
            <a:off x="4735108" y="2082006"/>
            <a:ext cx="4154312" cy="4539891"/>
            <a:chOff x="4514238" y="2203258"/>
            <a:chExt cx="4154312" cy="45398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CF74D9-0121-D042-BE16-DFD43167A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238" y="2203258"/>
              <a:ext cx="4154312" cy="4539891"/>
            </a:xfrm>
            <a:prstGeom prst="rect">
              <a:avLst/>
            </a:prstGeom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AA403E1-15A0-2C46-8A3E-AE987FFB4C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" t="7346" r="3001" b="2139"/>
            <a:stretch/>
          </p:blipFill>
          <p:spPr bwMode="auto">
            <a:xfrm>
              <a:off x="5000978" y="2968979"/>
              <a:ext cx="3183467" cy="3183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07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75800"/>
            <a:ext cx="721360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ROI: Region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/>
              <a:t>There are more tools in the toolbar than visible</a:t>
            </a:r>
          </a:p>
          <a:p>
            <a:r>
              <a:rPr lang="en-US" sz="2000"/>
              <a:t>Use right-click and double-click to uncover them</a:t>
            </a:r>
          </a:p>
          <a:p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827584" y="2763832"/>
            <a:ext cx="28803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75800"/>
            <a:ext cx="7200900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475800"/>
            <a:ext cx="7239000" cy="1447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483912"/>
            <a:ext cx="7239000" cy="1892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4492024"/>
            <a:ext cx="7239000" cy="1917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6160900"/>
            <a:ext cx="8229600" cy="5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6450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467544" y="3068960"/>
            <a:ext cx="208823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/>
              <a:t>draw a rectangle</a:t>
            </a:r>
          </a:p>
          <a:p>
            <a:pPr marL="0" indent="0" algn="ctr">
              <a:buNone/>
            </a:pPr>
            <a:r>
              <a:rPr lang="en-US" sz="1500"/>
              <a:t>using the rectangle tool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44008" y="3068960"/>
            <a:ext cx="208823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5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1930400" cy="19304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483768" y="1196752"/>
            <a:ext cx="2099816" cy="2520280"/>
            <a:chOff x="2483768" y="1196752"/>
            <a:chExt cx="2099816" cy="25202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1196752"/>
              <a:ext cx="1955800" cy="1930400"/>
            </a:xfrm>
            <a:prstGeom prst="rect">
              <a:avLst/>
            </a:prstGeom>
          </p:spPr>
        </p:pic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248376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draw a circle</a:t>
              </a:r>
            </a:p>
            <a:p>
              <a:pPr marL="0" indent="0" algn="ctr">
                <a:buNone/>
              </a:pPr>
              <a:r>
                <a:rPr lang="en-US" sz="1500"/>
                <a:t>using the circle tool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44008" y="1196752"/>
            <a:ext cx="2088232" cy="2520280"/>
            <a:chOff x="4644008" y="1196752"/>
            <a:chExt cx="2088232" cy="252028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196752"/>
              <a:ext cx="1905000" cy="1930400"/>
            </a:xfrm>
            <a:prstGeom prst="rect">
              <a:avLst/>
            </a:prstGeom>
          </p:spPr>
        </p:pic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464400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add objects to the ROI</a:t>
              </a:r>
            </a:p>
            <a:p>
              <a:pPr marL="0" indent="0" algn="ctr">
                <a:buNone/>
              </a:pPr>
              <a:r>
                <a:rPr lang="en-US" sz="1500"/>
                <a:t>by holding SHIFT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732240" y="1196752"/>
            <a:ext cx="2088232" cy="2520280"/>
            <a:chOff x="6732240" y="1196752"/>
            <a:chExt cx="2088232" cy="252028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796" y="1196752"/>
              <a:ext cx="1917700" cy="1930400"/>
            </a:xfrm>
            <a:prstGeom prst="rect">
              <a:avLst/>
            </a:prstGeom>
          </p:spPr>
        </p:pic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6732240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unite objects to the ROI</a:t>
              </a:r>
            </a:p>
            <a:p>
              <a:pPr marL="0" indent="0" algn="ctr">
                <a:buNone/>
              </a:pPr>
              <a:r>
                <a:rPr lang="en-US" sz="1500"/>
                <a:t>by holding SHIFT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67544" y="3861048"/>
            <a:ext cx="2088232" cy="2520280"/>
            <a:chOff x="467544" y="3861048"/>
            <a:chExt cx="2088232" cy="252028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3861048"/>
              <a:ext cx="1905000" cy="1917700"/>
            </a:xfrm>
            <a:prstGeom prst="rect">
              <a:avLst/>
            </a:prstGeom>
          </p:spPr>
        </p:pic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467544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subtract objects to the </a:t>
              </a:r>
            </a:p>
            <a:p>
              <a:pPr marL="0" indent="0" algn="ctr">
                <a:buNone/>
              </a:pPr>
              <a:r>
                <a:rPr lang="en-US" sz="1500"/>
                <a:t>ROI by holding ALT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555776" y="3861048"/>
            <a:ext cx="2088232" cy="2520280"/>
            <a:chOff x="2555776" y="3861048"/>
            <a:chExt cx="2088232" cy="252028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7784" y="3861048"/>
              <a:ext cx="1905000" cy="1930400"/>
            </a:xfrm>
            <a:prstGeom prst="rect">
              <a:avLst/>
            </a:prstGeom>
          </p:spPr>
        </p:pic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2555776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move the ROI </a:t>
              </a:r>
            </a:p>
            <a:p>
              <a:pPr marL="0" indent="0" algn="ctr">
                <a:buNone/>
              </a:pPr>
              <a:r>
                <a:rPr lang="en-US" sz="1500"/>
                <a:t>by clicking inside and move the mouse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644008" y="3861048"/>
            <a:ext cx="2088232" cy="2520280"/>
            <a:chOff x="4644008" y="3861048"/>
            <a:chExt cx="2088232" cy="252028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6016" y="3861048"/>
              <a:ext cx="1892300" cy="1917700"/>
            </a:xfrm>
            <a:prstGeom prst="rect">
              <a:avLst/>
            </a:prstGeom>
          </p:spPr>
        </p:pic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4644008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delete the ROI</a:t>
              </a:r>
            </a:p>
            <a:p>
              <a:pPr marL="0" indent="0" algn="ctr">
                <a:buNone/>
              </a:pPr>
              <a:r>
                <a:rPr lang="en-US" sz="1500"/>
                <a:t>by clicking outside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660232" y="3861048"/>
            <a:ext cx="2304256" cy="2520280"/>
            <a:chOff x="6660232" y="3861048"/>
            <a:chExt cx="2304256" cy="252028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9600" y="3861048"/>
              <a:ext cx="1905000" cy="1930400"/>
            </a:xfrm>
            <a:prstGeom prst="rect">
              <a:avLst/>
            </a:prstGeom>
          </p:spPr>
        </p:pic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6660232" y="5733256"/>
              <a:ext cx="2304256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/>
                <a:t>Recover the last ROI </a:t>
              </a:r>
            </a:p>
            <a:p>
              <a:pPr marL="0" indent="0" algn="ctr">
                <a:buNone/>
              </a:pPr>
              <a:r>
                <a:rPr lang="en-US" sz="1500"/>
                <a:t>by using menu Edit &gt; Selection &gt; Restore Selection (SHIFT+CMD+E)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0AC44B7-1F27-1748-87E5-0A0796EB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424" y="436225"/>
            <a:ext cx="6563072" cy="652934"/>
          </a:xfrm>
        </p:spPr>
        <p:txBody>
          <a:bodyPr>
            <a:normAutofit/>
          </a:bodyPr>
          <a:lstStyle/>
          <a:p>
            <a:r>
              <a:rPr lang="en-US" dirty="0"/>
              <a:t>ROI: Region of Interest</a:t>
            </a:r>
          </a:p>
        </p:txBody>
      </p:sp>
    </p:spTree>
    <p:extLst>
      <p:ext uri="{BB962C8B-B14F-4D97-AF65-F5344CB8AC3E}">
        <p14:creationId xmlns:p14="http://schemas.microsoft.com/office/powerpoint/2010/main" val="3840457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ROI Measure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1980A-0DC9-AB4C-98E4-D2014060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1" y="1603182"/>
            <a:ext cx="3910095" cy="12684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CA73BA-1426-1A4D-944F-292E2E60A17F}"/>
              </a:ext>
            </a:extLst>
          </p:cNvPr>
          <p:cNvSpPr/>
          <p:nvPr/>
        </p:nvSpPr>
        <p:spPr>
          <a:xfrm>
            <a:off x="416947" y="2020712"/>
            <a:ext cx="1287774" cy="15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AEE71-8F36-8644-841F-DC7263586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401042"/>
            <a:ext cx="2167466" cy="2328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6EA24-ECD1-1B49-849D-8B9B62B9D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44" y="3422111"/>
            <a:ext cx="2016231" cy="2295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4E6F0-51E4-E24A-AA67-44B9F6788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442" y="4469508"/>
            <a:ext cx="2987322" cy="1332634"/>
          </a:xfrm>
          <a:prstGeom prst="rect">
            <a:avLst/>
          </a:prstGeom>
        </p:spPr>
      </p:pic>
      <p:pic>
        <p:nvPicPr>
          <p:cNvPr id="10" name="Picture 9" descr="Screen Shot 2014-10-09 at 10.35.25 PM.png">
            <a:extLst>
              <a:ext uri="{FF2B5EF4-FFF2-40B4-BE49-F238E27FC236}">
                <a16:creationId xmlns:a16="http://schemas.microsoft.com/office/drawing/2014/main" id="{C9C55356-2206-6444-A0AD-E1E5ACC341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34" y="2533581"/>
            <a:ext cx="2561522" cy="1777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757829-025F-2D46-BDBC-BE209EABDA07}"/>
              </a:ext>
            </a:extLst>
          </p:cNvPr>
          <p:cNvSpPr txBox="1"/>
          <p:nvPr/>
        </p:nvSpPr>
        <p:spPr>
          <a:xfrm>
            <a:off x="416947" y="1175314"/>
            <a:ext cx="265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an image</a:t>
            </a:r>
          </a:p>
          <a:p>
            <a:r>
              <a:rPr lang="en-US"/>
              <a:t>Select a tool and draw ROI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E9106-F641-E04E-986B-DA4547554C62}"/>
              </a:ext>
            </a:extLst>
          </p:cNvPr>
          <p:cNvSpPr txBox="1"/>
          <p:nvPr/>
        </p:nvSpPr>
        <p:spPr>
          <a:xfrm>
            <a:off x="2001652" y="5591677"/>
            <a:ext cx="287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tx2">
                    <a:lumMod val="75000"/>
                  </a:schemeClr>
                </a:solidFill>
              </a:rPr>
              <a:t>Analyze &gt; Set measurements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3B5C3-B8FE-0B4C-BB85-39CB7CB7045F}"/>
              </a:ext>
            </a:extLst>
          </p:cNvPr>
          <p:cNvSpPr txBox="1"/>
          <p:nvPr/>
        </p:nvSpPr>
        <p:spPr>
          <a:xfrm>
            <a:off x="4944367" y="5591675"/>
            <a:ext cx="2093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tx2">
                    <a:lumMod val="75000"/>
                  </a:schemeClr>
                </a:solidFill>
              </a:rPr>
              <a:t>Analyze &gt; Measure</a:t>
            </a:r>
          </a:p>
          <a:p>
            <a:r>
              <a:rPr lang="en-US"/>
              <a:t>Creates results 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7900E-683A-D341-B857-B2FC5128E470}"/>
              </a:ext>
            </a:extLst>
          </p:cNvPr>
          <p:cNvSpPr txBox="1"/>
          <p:nvPr/>
        </p:nvSpPr>
        <p:spPr>
          <a:xfrm>
            <a:off x="6236043" y="1477712"/>
            <a:ext cx="2368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 Table</a:t>
            </a:r>
          </a:p>
          <a:p>
            <a:r>
              <a:rPr lang="en-US" i="1">
                <a:solidFill>
                  <a:schemeClr val="tx2">
                    <a:lumMod val="75000"/>
                  </a:schemeClr>
                </a:solidFill>
              </a:rPr>
              <a:t>File &gt; </a:t>
            </a:r>
            <a:r>
              <a:rPr lang="en-US" i="1" err="1">
                <a:solidFill>
                  <a:schemeClr val="tx2">
                    <a:lumMod val="75000"/>
                  </a:schemeClr>
                </a:solidFill>
              </a:rPr>
              <a:t>SaveAs</a:t>
            </a:r>
            <a:endParaRPr lang="en-US" i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/>
              <a:t>Export data for analysis</a:t>
            </a:r>
          </a:p>
        </p:txBody>
      </p:sp>
    </p:spTree>
    <p:extLst>
      <p:ext uri="{BB962C8B-B14F-4D97-AF65-F5344CB8AC3E}">
        <p14:creationId xmlns:p14="http://schemas.microsoft.com/office/powerpoint/2010/main" val="25591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4" grpId="0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The ROI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CBD7-F991-9840-B12E-444F6E5C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In Fiji, </a:t>
            </a:r>
            <a:r>
              <a:rPr lang="en-US" sz="1800" i="1"/>
              <a:t>Analyze&gt; Tools &gt; ROI Manager…</a:t>
            </a:r>
          </a:p>
          <a:p>
            <a:r>
              <a:rPr lang="en-US" sz="1800"/>
              <a:t>Helps in storing and dealing with multiple ROIs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F9DCB7-A896-4048-8D48-E210E686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5" y="2207816"/>
            <a:ext cx="3215962" cy="42143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B5A75-70EB-0A40-A1AD-57835817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5" y="2207816"/>
            <a:ext cx="3215962" cy="42143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E6322E-F65C-CC49-A997-F405CF8AB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5" y="2207816"/>
            <a:ext cx="3215962" cy="42143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ECCB89-1541-B74D-A64F-6B826FC7C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5" y="2207816"/>
            <a:ext cx="3215962" cy="42143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939955-AF0B-894B-A36E-13AE36B23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171" y="1749074"/>
            <a:ext cx="4072055" cy="504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575318-AEEC-6D4B-AFD4-9859A3247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4459" y="1885246"/>
            <a:ext cx="3599477" cy="45488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8025BB-4953-2F41-8598-1B01E9064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4459" y="1873957"/>
            <a:ext cx="3599477" cy="454884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6D2DAF9-6A5F-0745-B88F-844CC313F5CD}"/>
              </a:ext>
            </a:extLst>
          </p:cNvPr>
          <p:cNvSpPr/>
          <p:nvPr/>
        </p:nvSpPr>
        <p:spPr>
          <a:xfrm>
            <a:off x="6129867" y="2393244"/>
            <a:ext cx="733777" cy="3386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C4C8D8-845E-3540-A2C7-3BBF785FCF07}"/>
              </a:ext>
            </a:extLst>
          </p:cNvPr>
          <p:cNvCxnSpPr>
            <a:stCxn id="38" idx="7"/>
          </p:cNvCxnSpPr>
          <p:nvPr/>
        </p:nvCxnSpPr>
        <p:spPr>
          <a:xfrm flipV="1">
            <a:off x="6756185" y="1749074"/>
            <a:ext cx="787751" cy="69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20B0C6-0ADD-0244-9DC9-7FDBB5388F0C}"/>
              </a:ext>
            </a:extLst>
          </p:cNvPr>
          <p:cNvSpPr txBox="1"/>
          <p:nvPr/>
        </p:nvSpPr>
        <p:spPr>
          <a:xfrm>
            <a:off x="7513907" y="1541825"/>
            <a:ext cx="14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Press key “T”</a:t>
            </a:r>
          </a:p>
        </p:txBody>
      </p:sp>
    </p:spTree>
    <p:extLst>
      <p:ext uri="{BB962C8B-B14F-4D97-AF65-F5344CB8AC3E}">
        <p14:creationId xmlns:p14="http://schemas.microsoft.com/office/powerpoint/2010/main" val="162365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5AACC21-CF2A-9B49-9D5A-7A9D0B10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The ROI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CBD7-F991-9840-B12E-444F6E5C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Visualize, label and measure ROIs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D66B1-5FDD-A44A-86E4-FEAFB9F0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56" y="1912567"/>
            <a:ext cx="3154014" cy="4297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A2BDE5-ECD2-4C44-B975-A74D149B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62" y="1882456"/>
            <a:ext cx="3472326" cy="4525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AC7C4-25FE-2C46-9A12-69899D5C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625" y="2777066"/>
            <a:ext cx="3195659" cy="264189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B9C7F6F-1F4E-5E4D-8CA7-0EBBFD0F692B}"/>
              </a:ext>
            </a:extLst>
          </p:cNvPr>
          <p:cNvSpPr/>
          <p:nvPr/>
        </p:nvSpPr>
        <p:spPr>
          <a:xfrm>
            <a:off x="4955825" y="3623733"/>
            <a:ext cx="1027289" cy="29501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55A02-4DF3-2A4F-9A36-BBCCC759BE9D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5983114" y="3623733"/>
            <a:ext cx="474133" cy="147505"/>
          </a:xfrm>
          <a:prstGeom prst="lin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A5EF3A8-2B0D-554F-818C-6040B38FA3FD}"/>
              </a:ext>
            </a:extLst>
          </p:cNvPr>
          <p:cNvSpPr/>
          <p:nvPr/>
        </p:nvSpPr>
        <p:spPr>
          <a:xfrm>
            <a:off x="4900847" y="5072211"/>
            <a:ext cx="341252" cy="33170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1FBB31-0B06-7D46-A080-BB27132B253A}"/>
              </a:ext>
            </a:extLst>
          </p:cNvPr>
          <p:cNvSpPr/>
          <p:nvPr/>
        </p:nvSpPr>
        <p:spPr>
          <a:xfrm>
            <a:off x="4900847" y="5393205"/>
            <a:ext cx="341252" cy="33170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5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6343238-3D84-1941-9837-9126B33A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The ROI Manager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8DFBB2-90BB-1F4A-9F4C-09846C431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433" y="1743426"/>
            <a:ext cx="1346200" cy="27559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3381E-7E02-F448-A71A-96CFA8F19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" t="1029" r="547" b="3589"/>
          <a:stretch/>
        </p:blipFill>
        <p:spPr>
          <a:xfrm>
            <a:off x="225779" y="1052736"/>
            <a:ext cx="2472266" cy="2977397"/>
          </a:xfrm>
          <a:prstGeom prst="rect">
            <a:avLst/>
          </a:prstGeom>
          <a:ln w="3175"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B46E75D-3F37-704F-BDA2-74CE65011156}"/>
              </a:ext>
            </a:extLst>
          </p:cNvPr>
          <p:cNvSpPr/>
          <p:nvPr/>
        </p:nvSpPr>
        <p:spPr>
          <a:xfrm>
            <a:off x="1456267" y="3002843"/>
            <a:ext cx="936980" cy="23706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847C1-8799-9E4C-A6AF-F343B8165129}"/>
              </a:ext>
            </a:extLst>
          </p:cNvPr>
          <p:cNvSpPr txBox="1"/>
          <p:nvPr/>
        </p:nvSpPr>
        <p:spPr>
          <a:xfrm>
            <a:off x="4845503" y="3060637"/>
            <a:ext cx="3423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Additional functions available: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Combine multiple ROIs (OR)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Split ROIs (Split)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Save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8665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886BCDA-4A10-3F44-8046-2D209949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Quiz 4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B8F30CE-5407-AF47-B03E-38F8DEEB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682"/>
            <a:ext cx="8229600" cy="4902481"/>
          </a:xfrm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You can rename a ROI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You cannot change the ROI outline color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You can save a ROI as a file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ED99BD-B873-854F-9679-8133A04BE591}"/>
              </a:ext>
            </a:extLst>
          </p:cNvPr>
          <p:cNvSpPr/>
          <p:nvPr/>
        </p:nvSpPr>
        <p:spPr>
          <a:xfrm>
            <a:off x="2009308" y="1956582"/>
            <a:ext cx="1069432" cy="39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EC6C4D-7FD8-8241-B667-FD8603A2E2A7}"/>
              </a:ext>
            </a:extLst>
          </p:cNvPr>
          <p:cNvSpPr/>
          <p:nvPr/>
        </p:nvSpPr>
        <p:spPr>
          <a:xfrm>
            <a:off x="3302494" y="1956583"/>
            <a:ext cx="1068275" cy="3911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False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07763-2EBB-4448-A100-D5DB0A272651}"/>
              </a:ext>
            </a:extLst>
          </p:cNvPr>
          <p:cNvSpPr/>
          <p:nvPr/>
        </p:nvSpPr>
        <p:spPr>
          <a:xfrm>
            <a:off x="2009308" y="2961112"/>
            <a:ext cx="1069432" cy="39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2FD740-5C04-654E-8105-E2DFAC76823B}"/>
              </a:ext>
            </a:extLst>
          </p:cNvPr>
          <p:cNvSpPr/>
          <p:nvPr/>
        </p:nvSpPr>
        <p:spPr>
          <a:xfrm>
            <a:off x="3302494" y="2961113"/>
            <a:ext cx="1068275" cy="3911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False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6DFD8E-3F08-534A-8711-C4A5D2098E26}"/>
              </a:ext>
            </a:extLst>
          </p:cNvPr>
          <p:cNvSpPr/>
          <p:nvPr/>
        </p:nvSpPr>
        <p:spPr>
          <a:xfrm>
            <a:off x="2009308" y="3899723"/>
            <a:ext cx="1069432" cy="39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E2157C-76E1-E24E-91E4-407366365BF0}"/>
              </a:ext>
            </a:extLst>
          </p:cNvPr>
          <p:cNvSpPr/>
          <p:nvPr/>
        </p:nvSpPr>
        <p:spPr>
          <a:xfrm>
            <a:off x="3302494" y="3899724"/>
            <a:ext cx="1068275" cy="3911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41161-3869-E849-B7A7-C6878734BF67}"/>
              </a:ext>
            </a:extLst>
          </p:cNvPr>
          <p:cNvSpPr txBox="1"/>
          <p:nvPr/>
        </p:nvSpPr>
        <p:spPr>
          <a:xfrm>
            <a:off x="5400092" y="1657726"/>
            <a:ext cx="30739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Open the ROI manager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</a:rPr>
              <a:t>Analyze&gt; Tools &gt; ROI Manager…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and check the functions.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Now answer TRUE or FALSE to the statements about ROI Manager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50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Image Overlay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CBD7-F991-9840-B12E-444F6E5C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Non-destructive visualization of outlines.</a:t>
            </a:r>
          </a:p>
          <a:p>
            <a:r>
              <a:rPr lang="en-US" dirty="0"/>
              <a:t>Adds ROIs to an extra image layer which is for display only and can be toggled on/off.</a:t>
            </a:r>
          </a:p>
          <a:p>
            <a:r>
              <a:rPr lang="en-US" dirty="0"/>
              <a:t>In FIJI, draw a ROI, then: </a:t>
            </a:r>
            <a:r>
              <a:rPr lang="en-US" i="1" dirty="0"/>
              <a:t> Image&gt; Overlay&gt;Add Selection.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7067B2F-C09D-D345-A8FD-B6B0D1BB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3089"/>
            <a:ext cx="4781176" cy="202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9D761B-9817-7E4A-9B11-419B6DAA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264" y="3170798"/>
            <a:ext cx="2850317" cy="112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43A93-439F-B54B-910F-B4EF0724E7FE}"/>
              </a:ext>
            </a:extLst>
          </p:cNvPr>
          <p:cNvSpPr txBox="1"/>
          <p:nvPr/>
        </p:nvSpPr>
        <p:spPr>
          <a:xfrm>
            <a:off x="3048002" y="6547556"/>
            <a:ext cx="6074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Image from: http://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</a:rPr>
              <a:t>blogs.qub.ac.uk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</a:rPr>
              <a:t>ccbg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/files/2014/05/2014-05_Analyzing_fluorescence_microscopy_images.pdf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16B106-4CA9-1C4A-8EFC-BC4364783A64}"/>
              </a:ext>
            </a:extLst>
          </p:cNvPr>
          <p:cNvSpPr txBox="1">
            <a:spLocks/>
          </p:cNvSpPr>
          <p:nvPr/>
        </p:nvSpPr>
        <p:spPr>
          <a:xfrm>
            <a:off x="457200" y="5231969"/>
            <a:ext cx="8229600" cy="1383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 create an image for PowerPoint: Burn the overlay into the image:</a:t>
            </a:r>
          </a:p>
          <a:p>
            <a:pPr lvl="1"/>
            <a:r>
              <a:rPr lang="en-US" sz="1800" i="1" dirty="0"/>
              <a:t>Image &gt; Overlay &gt; Flatten</a:t>
            </a:r>
          </a:p>
          <a:p>
            <a:pPr lvl="1"/>
            <a:r>
              <a:rPr lang="en-US" sz="1800" b="1" dirty="0"/>
              <a:t>Careful</a:t>
            </a:r>
            <a:r>
              <a:rPr lang="en-US" sz="1800" dirty="0"/>
              <a:t>! This changes the images and the outline cannot be removed again!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720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14499" y="1428905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2">
                    <a:lumMod val="75000"/>
                  </a:schemeClr>
                </a:solidFill>
              </a:rPr>
              <a:t>Demo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D5D6A59-2041-A045-9917-DAC829BB1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3000" y="2980531"/>
            <a:ext cx="1778000" cy="15875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1C06D-54F5-5A48-948A-F8A61499E1F7}"/>
              </a:ext>
            </a:extLst>
          </p:cNvPr>
          <p:cNvSpPr txBox="1"/>
          <p:nvPr/>
        </p:nvSpPr>
        <p:spPr>
          <a:xfrm>
            <a:off x="1021121" y="4901341"/>
            <a:ext cx="710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ROIs, ROI manager, measure, set measurements, overlay,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B1543-0BDC-7949-B55C-23D98C0AEAFB}"/>
              </a:ext>
            </a:extLst>
          </p:cNvPr>
          <p:cNvSpPr txBox="1"/>
          <p:nvPr/>
        </p:nvSpPr>
        <p:spPr>
          <a:xfrm>
            <a:off x="155357" y="2466814"/>
            <a:ext cx="203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err="1"/>
              <a:t>Used</a:t>
            </a:r>
            <a:r>
              <a:rPr lang="de-DE" sz="1400"/>
              <a:t> </a:t>
            </a:r>
            <a:r>
              <a:rPr lang="de-DE" sz="1400" err="1"/>
              <a:t>data</a:t>
            </a:r>
            <a:r>
              <a:rPr lang="de-DE" sz="1400"/>
              <a:t> </a:t>
            </a:r>
            <a:r>
              <a:rPr lang="de-DE" sz="1400" err="1"/>
              <a:t>for</a:t>
            </a:r>
            <a:r>
              <a:rPr lang="de-DE" sz="1400"/>
              <a:t> </a:t>
            </a:r>
            <a:r>
              <a:rPr lang="de-DE" sz="1400" err="1"/>
              <a:t>demo</a:t>
            </a:r>
            <a:r>
              <a:rPr lang="de-DE" sz="14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err="1"/>
              <a:t>FluroescentCells.tif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350418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2606BDC-2750-5B4E-A1B5-95AEB7F2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241" y="1277900"/>
            <a:ext cx="2227177" cy="151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9865C8-C26E-5044-9E12-E4C98031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Bio-Image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28A79B-A61C-1A45-B10A-828AB3744128}"/>
              </a:ext>
            </a:extLst>
          </p:cNvPr>
          <p:cNvGrpSpPr/>
          <p:nvPr/>
        </p:nvGrpSpPr>
        <p:grpSpPr>
          <a:xfrm>
            <a:off x="457200" y="1773794"/>
            <a:ext cx="2209801" cy="2112406"/>
            <a:chOff x="685799" y="1863406"/>
            <a:chExt cx="2942640" cy="2862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AC7625-A3A6-A448-8CF9-9E2F2981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1863406"/>
              <a:ext cx="2942639" cy="2362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D64AB7-4B3B-7B44-89D0-82B30F545ACB}"/>
                </a:ext>
              </a:extLst>
            </p:cNvPr>
            <p:cNvSpPr txBox="1"/>
            <p:nvPr/>
          </p:nvSpPr>
          <p:spPr>
            <a:xfrm>
              <a:off x="685800" y="4225606"/>
              <a:ext cx="2871536" cy="500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Image preparation</a:t>
              </a:r>
            </a:p>
          </p:txBody>
        </p:sp>
        <p:pic>
          <p:nvPicPr>
            <p:cNvPr id="10" name="image32.jpg">
              <a:extLst>
                <a:ext uri="{FF2B5EF4-FFF2-40B4-BE49-F238E27FC236}">
                  <a16:creationId xmlns:a16="http://schemas.microsoft.com/office/drawing/2014/main" id="{46473E39-710D-5C4F-B1B7-18ED4FF8A075}"/>
                </a:ext>
              </a:extLst>
            </p:cNvPr>
            <p:cNvPicPr/>
            <p:nvPr/>
          </p:nvPicPr>
          <p:blipFill rotWithShape="1">
            <a:blip r:embed="rId4"/>
            <a:srcRect r="23530" b="4889"/>
            <a:stretch/>
          </p:blipFill>
          <p:spPr>
            <a:xfrm>
              <a:off x="685799" y="1939606"/>
              <a:ext cx="2942639" cy="2175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4B982-EF09-9044-94B5-A7018CE028DB}"/>
              </a:ext>
            </a:extLst>
          </p:cNvPr>
          <p:cNvGrpSpPr/>
          <p:nvPr/>
        </p:nvGrpSpPr>
        <p:grpSpPr>
          <a:xfrm>
            <a:off x="3276601" y="1781815"/>
            <a:ext cx="2209799" cy="2362681"/>
            <a:chOff x="2816711" y="1157466"/>
            <a:chExt cx="4436901" cy="4807966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1CFDD5A-4D4E-8E41-8F06-3AFA8D1B9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9200"/>
              <a:ext cx="4054448" cy="3417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22917BD2-B6C6-874F-BBD7-1A924D630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5553"/>
              <a:ext cx="4126726" cy="3424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4C55CD4-C0F7-CA44-90F2-64ED029E6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711" y="1371600"/>
              <a:ext cx="4436901" cy="304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7B8C2101-EEB0-ED4D-9720-68316E8EF8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0" t="9588" r="3541" b="6025"/>
            <a:stretch/>
          </p:blipFill>
          <p:spPr bwMode="auto">
            <a:xfrm rot="16200000">
              <a:off x="3293840" y="680337"/>
              <a:ext cx="3482642" cy="44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773458-5832-124A-B8E9-B6CF59390E66}"/>
                </a:ext>
              </a:extLst>
            </p:cNvPr>
            <p:cNvSpPr txBox="1"/>
            <p:nvPr/>
          </p:nvSpPr>
          <p:spPr>
            <a:xfrm>
              <a:off x="2816711" y="4650173"/>
              <a:ext cx="4436901" cy="131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Find objects (segmentation)</a:t>
              </a:r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112891A-0598-C347-8694-C7390EDF09BD}"/>
              </a:ext>
            </a:extLst>
          </p:cNvPr>
          <p:cNvSpPr/>
          <p:nvPr/>
        </p:nvSpPr>
        <p:spPr>
          <a:xfrm>
            <a:off x="2819400" y="2487768"/>
            <a:ext cx="304800" cy="289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54307D-AD2C-A240-AE3B-25F2158ED373}"/>
              </a:ext>
            </a:extLst>
          </p:cNvPr>
          <p:cNvGrpSpPr/>
          <p:nvPr/>
        </p:nvGrpSpPr>
        <p:grpSpPr>
          <a:xfrm>
            <a:off x="6213198" y="2114568"/>
            <a:ext cx="2408805" cy="2121932"/>
            <a:chOff x="5663154" y="1664512"/>
            <a:chExt cx="3480845" cy="267259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BC3F8C4-E9B8-F341-8DF2-BDCB60678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1199" y="1686826"/>
              <a:ext cx="3148561" cy="21484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 descr="Screen Shot 2014-10-09 at 10.35.25 PM.png">
              <a:extLst>
                <a:ext uri="{FF2B5EF4-FFF2-40B4-BE49-F238E27FC236}">
                  <a16:creationId xmlns:a16="http://schemas.microsoft.com/office/drawing/2014/main" id="{F1B9F65C-9BA9-BA4B-AFD7-E13A1297E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7636" y="1664512"/>
              <a:ext cx="3231879" cy="225081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F763FF-CB2C-DE43-8C7C-7152C5AD5B89}"/>
                </a:ext>
              </a:extLst>
            </p:cNvPr>
            <p:cNvSpPr txBox="1"/>
            <p:nvPr/>
          </p:nvSpPr>
          <p:spPr>
            <a:xfrm>
              <a:off x="5663154" y="3871925"/>
              <a:ext cx="3480845" cy="465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Measurements</a:t>
              </a:r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86E9CD8-0604-F146-B24A-18D8EDE550D6}"/>
              </a:ext>
            </a:extLst>
          </p:cNvPr>
          <p:cNvSpPr/>
          <p:nvPr/>
        </p:nvSpPr>
        <p:spPr>
          <a:xfrm>
            <a:off x="5638800" y="2487768"/>
            <a:ext cx="304800" cy="289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AE927-C5D3-5742-872C-60CB1B70A274}"/>
              </a:ext>
            </a:extLst>
          </p:cNvPr>
          <p:cNvSpPr txBox="1"/>
          <p:nvPr/>
        </p:nvSpPr>
        <p:spPr>
          <a:xfrm>
            <a:off x="457200" y="1201743"/>
            <a:ext cx="1700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Example steps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330B92-664E-9A4B-ABF9-D56EC3B0FB4C}"/>
              </a:ext>
            </a:extLst>
          </p:cNvPr>
          <p:cNvGrpSpPr/>
          <p:nvPr/>
        </p:nvGrpSpPr>
        <p:grpSpPr>
          <a:xfrm>
            <a:off x="2429774" y="4507135"/>
            <a:ext cx="3903452" cy="2048544"/>
            <a:chOff x="-339246" y="4062832"/>
            <a:chExt cx="5889811" cy="339545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6FD07B4-733E-CB47-B77A-72DD515E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8312" y="4255992"/>
              <a:ext cx="2510588" cy="246097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4499D9-D7C2-A44A-BE89-CC75993A3305}"/>
                </a:ext>
              </a:extLst>
            </p:cNvPr>
            <p:cNvSpPr txBox="1"/>
            <p:nvPr/>
          </p:nvSpPr>
          <p:spPr>
            <a:xfrm>
              <a:off x="-339246" y="6846119"/>
              <a:ext cx="5889811" cy="612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Automation</a:t>
              </a: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DD7C8CA5-BB0A-F545-A269-00F86FC7B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734" y="4246445"/>
              <a:ext cx="2947431" cy="241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">
              <a:extLst>
                <a:ext uri="{FF2B5EF4-FFF2-40B4-BE49-F238E27FC236}">
                  <a16:creationId xmlns:a16="http://schemas.microsoft.com/office/drawing/2014/main" id="{1440D0B9-5828-3445-9A77-AB0B8F007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767" y="4062832"/>
              <a:ext cx="3037364" cy="2783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Left Brace 33">
            <a:extLst>
              <a:ext uri="{FF2B5EF4-FFF2-40B4-BE49-F238E27FC236}">
                <a16:creationId xmlns:a16="http://schemas.microsoft.com/office/drawing/2014/main" id="{4DEE15B2-D4AB-4041-9503-F13D46E388D8}"/>
              </a:ext>
            </a:extLst>
          </p:cNvPr>
          <p:cNvSpPr/>
          <p:nvPr/>
        </p:nvSpPr>
        <p:spPr>
          <a:xfrm rot="16200000">
            <a:off x="4285492" y="417824"/>
            <a:ext cx="325884" cy="7677668"/>
          </a:xfrm>
          <a:prstGeom prst="leftBrace">
            <a:avLst>
              <a:gd name="adj1" fmla="val 30588"/>
              <a:gd name="adj2" fmla="val 48872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13AFB3-91E0-AF4D-827C-83D02C2963DD}"/>
              </a:ext>
            </a:extLst>
          </p:cNvPr>
          <p:cNvSpPr txBox="1"/>
          <p:nvPr/>
        </p:nvSpPr>
        <p:spPr>
          <a:xfrm>
            <a:off x="1777364" y="4602407"/>
            <a:ext cx="605218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Goal of bio-image analysis: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Quantify image data objectively and reproducibly.</a:t>
            </a:r>
          </a:p>
        </p:txBody>
      </p:sp>
    </p:spTree>
    <p:extLst>
      <p:ext uri="{BB962C8B-B14F-4D97-AF65-F5344CB8AC3E}">
        <p14:creationId xmlns:p14="http://schemas.microsoft.com/office/powerpoint/2010/main" val="27876695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23697-3A3C-6D43-8A2E-C3A753FD3AD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22068"/>
            <a:ext cx="8229600" cy="475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Measure embryo average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Open </a:t>
            </a:r>
            <a:r>
              <a:rPr lang="en-GB" sz="2000" dirty="0" err="1">
                <a:solidFill>
                  <a:schemeClr val="tx2">
                    <a:lumMod val="75000"/>
                  </a:schemeClr>
                </a:solidFill>
              </a:rPr>
              <a:t>embryos.tif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Use Line ROI to measure diameter of e.g. 5 embryos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Save the result table, then clear it.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Draw the outline of an embryo to the ROI manager. Repeat for a few embryos.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Measure area and intensity.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Add an overlay to the image and save it</a:t>
            </a:r>
          </a:p>
          <a:p>
            <a:pPr marL="1200150" lvl="2" indent="-342900"/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Either ROI by ROI (“add Selection”)</a:t>
            </a:r>
          </a:p>
          <a:p>
            <a:pPr marL="1200150" lvl="2" indent="-342900"/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Or “Roi Manager &gt; Show All” (Creates an overlay).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Flatten image and save it too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Open image in IJ and PPT</a:t>
            </a:r>
          </a:p>
          <a:p>
            <a:pPr lvl="1"/>
            <a:endParaRPr lang="en-GB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10387-5FBC-014E-B224-DA3DC3C4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467" y="3951564"/>
            <a:ext cx="1972989" cy="20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60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1B319-81E3-944A-9077-F023283EA939}"/>
              </a:ext>
            </a:extLst>
          </p:cNvPr>
          <p:cNvGrpSpPr/>
          <p:nvPr/>
        </p:nvGrpSpPr>
        <p:grpSpPr>
          <a:xfrm>
            <a:off x="5448410" y="736993"/>
            <a:ext cx="2971800" cy="5638800"/>
            <a:chOff x="5490695" y="619780"/>
            <a:chExt cx="3272305" cy="60096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D6656EC-8C95-7A46-8CCB-58545377B00A}"/>
                </a:ext>
              </a:extLst>
            </p:cNvPr>
            <p:cNvSpPr/>
            <p:nvPr/>
          </p:nvSpPr>
          <p:spPr>
            <a:xfrm>
              <a:off x="5490695" y="619780"/>
              <a:ext cx="3272305" cy="6009620"/>
            </a:xfrm>
            <a:prstGeom prst="roundRect">
              <a:avLst>
                <a:gd name="adj" fmla="val 8061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4846F0-4A32-D145-8661-F066CC4BC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6677" y="1236570"/>
              <a:ext cx="2300337" cy="3082271"/>
            </a:xfrm>
            <a:prstGeom prst="rect">
              <a:avLst/>
            </a:prstGeom>
          </p:spPr>
        </p:pic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E739B11E-159C-A249-ACE9-61A084A5B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606" y="5060787"/>
              <a:ext cx="2838482" cy="1392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190CC-961D-5E4C-B813-CBD7827F99E4}"/>
                </a:ext>
              </a:extLst>
            </p:cNvPr>
            <p:cNvSpPr txBox="1"/>
            <p:nvPr/>
          </p:nvSpPr>
          <p:spPr>
            <a:xfrm>
              <a:off x="5650487" y="670986"/>
              <a:ext cx="2895600" cy="49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>
                  <a:solidFill>
                    <a:schemeClr val="accent1">
                      <a:lumMod val="50000"/>
                    </a:schemeClr>
                  </a:solidFill>
                </a:rPr>
                <a:t>ROI manager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5B2B1A-AADC-2D48-B20B-596B044C9C53}"/>
                </a:ext>
              </a:extLst>
            </p:cNvPr>
            <p:cNvSpPr txBox="1"/>
            <p:nvPr/>
          </p:nvSpPr>
          <p:spPr>
            <a:xfrm>
              <a:off x="5679046" y="4500511"/>
              <a:ext cx="2838482" cy="49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>
                  <a:solidFill>
                    <a:schemeClr val="accent1">
                      <a:lumMod val="50000"/>
                    </a:schemeClr>
                  </a:solidFill>
                </a:rPr>
                <a:t>Overlay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DD2C83-E3F8-B640-A5D1-98B0F90A0DED}"/>
              </a:ext>
            </a:extLst>
          </p:cNvPr>
          <p:cNvGrpSpPr/>
          <p:nvPr/>
        </p:nvGrpSpPr>
        <p:grpSpPr>
          <a:xfrm>
            <a:off x="552585" y="1481535"/>
            <a:ext cx="4797260" cy="4038599"/>
            <a:chOff x="552585" y="1481535"/>
            <a:chExt cx="4797260" cy="40385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5E6EB9-C502-084C-AF92-A13056B8EFF1}"/>
                </a:ext>
              </a:extLst>
            </p:cNvPr>
            <p:cNvGrpSpPr/>
            <p:nvPr/>
          </p:nvGrpSpPr>
          <p:grpSpPr>
            <a:xfrm>
              <a:off x="552585" y="1481535"/>
              <a:ext cx="4797260" cy="4038599"/>
              <a:chOff x="457200" y="2057400"/>
              <a:chExt cx="4797260" cy="4038599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3E62A2A-C16C-2F48-A4D1-91797D283B5E}"/>
                  </a:ext>
                </a:extLst>
              </p:cNvPr>
              <p:cNvSpPr/>
              <p:nvPr/>
            </p:nvSpPr>
            <p:spPr>
              <a:xfrm>
                <a:off x="457200" y="2057400"/>
                <a:ext cx="4797260" cy="4038599"/>
              </a:xfrm>
              <a:prstGeom prst="roundRect">
                <a:avLst>
                  <a:gd name="adj" fmla="val 806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515D906-CEE1-B64C-A6A2-84D4CDB42257}"/>
                  </a:ext>
                </a:extLst>
              </p:cNvPr>
              <p:cNvSpPr/>
              <p:nvPr/>
            </p:nvSpPr>
            <p:spPr>
              <a:xfrm>
                <a:off x="1823555" y="2290049"/>
                <a:ext cx="3430904" cy="2164350"/>
              </a:xfrm>
              <a:prstGeom prst="arc">
                <a:avLst>
                  <a:gd name="adj1" fmla="val 6185637"/>
                  <a:gd name="adj2" fmla="val 10747564"/>
                </a:avLst>
              </a:prstGeom>
              <a:ln w="7620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0FC970-B4D9-4742-89A6-82FE7F88B365}"/>
                  </a:ext>
                </a:extLst>
              </p:cNvPr>
              <p:cNvSpPr txBox="1"/>
              <p:nvPr/>
            </p:nvSpPr>
            <p:spPr>
              <a:xfrm>
                <a:off x="1408030" y="2069133"/>
                <a:ext cx="289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>
                    <a:solidFill>
                      <a:schemeClr val="accent1">
                        <a:lumMod val="50000"/>
                      </a:schemeClr>
                    </a:solidFill>
                  </a:rPr>
                  <a:t>Measure pipeline</a:t>
                </a:r>
              </a:p>
            </p:txBody>
          </p:sp>
        </p:grpSp>
        <p:pic>
          <p:nvPicPr>
            <p:cNvPr id="22" name="Content Placeholder 4">
              <a:extLst>
                <a:ext uri="{FF2B5EF4-FFF2-40B4-BE49-F238E27FC236}">
                  <a16:creationId xmlns:a16="http://schemas.microsoft.com/office/drawing/2014/main" id="{1A42F56F-69EF-A443-917C-67453DD1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50" y="2146622"/>
              <a:ext cx="2665007" cy="86456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129D5E-7354-CE4F-8773-326243C1E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573" y="2724024"/>
              <a:ext cx="1066229" cy="11453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DFD625-5F2C-5043-B027-94365D7B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2179" y="3694453"/>
              <a:ext cx="1423098" cy="16200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ABE065-1735-394F-B4D2-2E8530FF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3216" y="4307333"/>
              <a:ext cx="2628611" cy="1172614"/>
            </a:xfrm>
            <a:prstGeom prst="rect">
              <a:avLst/>
            </a:prstGeom>
          </p:spPr>
        </p:pic>
        <p:pic>
          <p:nvPicPr>
            <p:cNvPr id="26" name="Picture 25" descr="Screen Shot 2014-10-09 at 10.35.25 PM.png">
              <a:extLst>
                <a:ext uri="{FF2B5EF4-FFF2-40B4-BE49-F238E27FC236}">
                  <a16:creationId xmlns:a16="http://schemas.microsoft.com/office/drawing/2014/main" id="{17B78595-5D37-D547-BF15-68760C9D3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457" y="2858267"/>
              <a:ext cx="1670370" cy="1158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3519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85900" y="197223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Counting Objects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80C9A-78C8-B240-9045-4720FB5D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45" y="2943003"/>
            <a:ext cx="2929310" cy="32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65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AA0-9446-554C-B428-A1723585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8C4E-E803-A04C-B981-DE3B1C79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1565"/>
            <a:ext cx="3671047" cy="4908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Object detection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Point/Box per object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cases:</a:t>
            </a:r>
          </a:p>
          <a:p>
            <a:r>
              <a:rPr lang="en-US" u="sng" dirty="0"/>
              <a:t>Counting</a:t>
            </a:r>
          </a:p>
          <a:p>
            <a:r>
              <a:rPr lang="en-US" dirty="0"/>
              <a:t>Tracking spots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D9193B-79FD-D444-84FF-31EBDB0BA62C}"/>
              </a:ext>
            </a:extLst>
          </p:cNvPr>
          <p:cNvSpPr txBox="1">
            <a:spLocks/>
          </p:cNvSpPr>
          <p:nvPr/>
        </p:nvSpPr>
        <p:spPr>
          <a:xfrm>
            <a:off x="5638800" y="1761564"/>
            <a:ext cx="3671047" cy="490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Object segmentation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Outline per object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Uses cases:</a:t>
            </a:r>
          </a:p>
          <a:p>
            <a:r>
              <a:rPr lang="en-US" u="sng" dirty="0"/>
              <a:t>Shape quantification</a:t>
            </a:r>
          </a:p>
          <a:p>
            <a:r>
              <a:rPr lang="en-US" dirty="0"/>
              <a:t>Spatial relation of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5EF6B-47F2-0648-A776-08940D02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86" y="2129508"/>
            <a:ext cx="2280296" cy="2560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377D4-73B9-4D43-8D48-5673201D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163" y="1107272"/>
            <a:ext cx="2011955" cy="2228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45BC3-CDC5-8C49-8049-A4353E370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47" y="2147430"/>
            <a:ext cx="2334339" cy="2581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AED7DD-A2FE-BD41-99DF-0BC1A4220AB0}"/>
              </a:ext>
            </a:extLst>
          </p:cNvPr>
          <p:cNvCxnSpPr/>
          <p:nvPr/>
        </p:nvCxnSpPr>
        <p:spPr>
          <a:xfrm flipH="1">
            <a:off x="2617693" y="2378309"/>
            <a:ext cx="504576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6CA745-68A3-9C48-AD51-C143C793ECD3}"/>
              </a:ext>
            </a:extLst>
          </p:cNvPr>
          <p:cNvCxnSpPr>
            <a:cxnSpLocks/>
          </p:cNvCxnSpPr>
          <p:nvPr/>
        </p:nvCxnSpPr>
        <p:spPr>
          <a:xfrm>
            <a:off x="5178706" y="2378309"/>
            <a:ext cx="608632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BD26C0-E1D4-AE4F-94CF-24C792A289A3}"/>
              </a:ext>
            </a:extLst>
          </p:cNvPr>
          <p:cNvSpPr/>
          <p:nvPr/>
        </p:nvSpPr>
        <p:spPr>
          <a:xfrm>
            <a:off x="91440" y="1588770"/>
            <a:ext cx="2697480" cy="493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CAC3-7631-7849-A99A-B15E368C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0DAB-B123-1448-8EE1-E6026269A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ways for detecting objects. Examples: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EE593-52EF-5744-BE9B-9B0F1991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35" y="2661592"/>
            <a:ext cx="2166522" cy="2433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1C6CD-E404-AF42-8BCD-71667BD1A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12" y="2661593"/>
            <a:ext cx="2199854" cy="2433171"/>
          </a:xfrm>
          <a:prstGeom prst="rect">
            <a:avLst/>
          </a:prstGeom>
        </p:spPr>
      </p:pic>
      <p:pic>
        <p:nvPicPr>
          <p:cNvPr id="8194" name="Picture 2" descr="template, image, `match_template` result">
            <a:extLst>
              <a:ext uri="{FF2B5EF4-FFF2-40B4-BE49-F238E27FC236}">
                <a16:creationId xmlns:a16="http://schemas.microsoft.com/office/drawing/2014/main" id="{FE1FA736-F892-D94F-81E6-92F53AFD7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6311"/>
          <a:stretch/>
        </p:blipFill>
        <p:spPr bwMode="auto">
          <a:xfrm>
            <a:off x="5759150" y="2530819"/>
            <a:ext cx="3350596" cy="24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52A732-3E99-074B-B9FE-3A769FAF43E4}"/>
              </a:ext>
            </a:extLst>
          </p:cNvPr>
          <p:cNvSpPr/>
          <p:nvPr/>
        </p:nvSpPr>
        <p:spPr>
          <a:xfrm>
            <a:off x="2123728" y="6581001"/>
            <a:ext cx="8364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Template matching: https://scikit-</a:t>
            </a:r>
            <a:r>
              <a:rPr lang="en-US" sz="1200" dirty="0" err="1"/>
              <a:t>image.org</a:t>
            </a:r>
            <a:r>
              <a:rPr lang="en-US" sz="1200" dirty="0"/>
              <a:t>/docs/dev/</a:t>
            </a:r>
            <a:r>
              <a:rPr lang="en-US" sz="1200" dirty="0" err="1"/>
              <a:t>auto_examples</a:t>
            </a:r>
            <a:r>
              <a:rPr lang="en-US" sz="1200" dirty="0"/>
              <a:t>/</a:t>
            </a:r>
            <a:r>
              <a:rPr lang="en-US" sz="1200" dirty="0" err="1"/>
              <a:t>features_detection</a:t>
            </a:r>
            <a:r>
              <a:rPr lang="en-US" sz="1200" dirty="0"/>
              <a:t>/</a:t>
            </a:r>
            <a:r>
              <a:rPr lang="en-US" sz="1200" dirty="0" err="1"/>
              <a:t>plot_template.html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7EACB-4BFB-544F-8316-B94FF3E4838B}"/>
              </a:ext>
            </a:extLst>
          </p:cNvPr>
          <p:cNvSpPr txBox="1"/>
          <p:nvPr/>
        </p:nvSpPr>
        <p:spPr>
          <a:xfrm>
            <a:off x="405600" y="2197191"/>
            <a:ext cx="179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Intensity maxima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42640-5AD2-6341-8513-76F0FF3531E2}"/>
              </a:ext>
            </a:extLst>
          </p:cNvPr>
          <p:cNvSpPr txBox="1"/>
          <p:nvPr/>
        </p:nvSpPr>
        <p:spPr>
          <a:xfrm>
            <a:off x="3327250" y="2206754"/>
            <a:ext cx="130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Spots/Blobs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0D614-7BC3-BB4D-BE9F-7EAD98C868D1}"/>
              </a:ext>
            </a:extLst>
          </p:cNvPr>
          <p:cNvSpPr txBox="1"/>
          <p:nvPr/>
        </p:nvSpPr>
        <p:spPr>
          <a:xfrm>
            <a:off x="6305763" y="2161487"/>
            <a:ext cx="197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matching</a:t>
            </a:r>
          </a:p>
        </p:txBody>
      </p:sp>
    </p:spTree>
    <p:extLst>
      <p:ext uri="{BB962C8B-B14F-4D97-AF65-F5344CB8AC3E}">
        <p14:creationId xmlns:p14="http://schemas.microsoft.com/office/powerpoint/2010/main" val="3123791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Image maxima: counting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5B216-7E90-AF4B-905A-8D98F1A0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 image can be imagined as a landscape of hills and valleys</a:t>
            </a:r>
          </a:p>
          <a:p>
            <a:r>
              <a:rPr lang="en-US" sz="1800" dirty="0"/>
              <a:t>Counting objects: detect how many peaks or hills are there in the image!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D5C41F7-581B-7C4E-AA89-93D02693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2" y="2401039"/>
            <a:ext cx="3813579" cy="309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1189749-231D-BA42-83EC-5785D36700FC}"/>
              </a:ext>
            </a:extLst>
          </p:cNvPr>
          <p:cNvGrpSpPr/>
          <p:nvPr/>
        </p:nvGrpSpPr>
        <p:grpSpPr>
          <a:xfrm>
            <a:off x="4724400" y="2401039"/>
            <a:ext cx="3898868" cy="3093163"/>
            <a:chOff x="221636" y="1151440"/>
            <a:chExt cx="4396806" cy="47974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10A70C-9742-2F45-AC38-3267D3D83A8B}"/>
                </a:ext>
              </a:extLst>
            </p:cNvPr>
            <p:cNvSpPr/>
            <p:nvPr/>
          </p:nvSpPr>
          <p:spPr>
            <a:xfrm>
              <a:off x="221636" y="1151440"/>
              <a:ext cx="4396806" cy="47974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58600B1D-7C3B-444F-A002-4542016E8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78" y="1288214"/>
              <a:ext cx="4232446" cy="442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54758E-7C7A-0B43-B8FC-BEDCDE8E012B}"/>
              </a:ext>
            </a:extLst>
          </p:cNvPr>
          <p:cNvGrpSpPr/>
          <p:nvPr/>
        </p:nvGrpSpPr>
        <p:grpSpPr>
          <a:xfrm>
            <a:off x="5163318" y="2951239"/>
            <a:ext cx="3089601" cy="1778939"/>
            <a:chOff x="5163318" y="2951239"/>
            <a:chExt cx="3089601" cy="177893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21D6C5-8487-B346-94E3-1ECACFF9EFC2}"/>
                </a:ext>
              </a:extLst>
            </p:cNvPr>
            <p:cNvSpPr/>
            <p:nvPr/>
          </p:nvSpPr>
          <p:spPr>
            <a:xfrm>
              <a:off x="5556958" y="3110341"/>
              <a:ext cx="120530" cy="1095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2589FB-50A7-2846-BCBB-41B2B051F90A}"/>
                </a:ext>
              </a:extLst>
            </p:cNvPr>
            <p:cNvSpPr/>
            <p:nvPr/>
          </p:nvSpPr>
          <p:spPr>
            <a:xfrm>
              <a:off x="5163318" y="325890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C60BE9-48E4-2144-B2AD-663E35267392}"/>
                </a:ext>
              </a:extLst>
            </p:cNvPr>
            <p:cNvSpPr/>
            <p:nvPr/>
          </p:nvSpPr>
          <p:spPr>
            <a:xfrm>
              <a:off x="5198258" y="397310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8B226C-DE58-BF46-91FA-6C4FF5769AA3}"/>
                </a:ext>
              </a:extLst>
            </p:cNvPr>
            <p:cNvSpPr/>
            <p:nvPr/>
          </p:nvSpPr>
          <p:spPr>
            <a:xfrm>
              <a:off x="5315718" y="412550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F4AF7-B81A-8F41-BF59-DB5B517C0C71}"/>
                </a:ext>
              </a:extLst>
            </p:cNvPr>
            <p:cNvSpPr/>
            <p:nvPr/>
          </p:nvSpPr>
          <p:spPr>
            <a:xfrm>
              <a:off x="5617223" y="3726813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FAAF99C-731D-4043-985A-937D982A0C5B}"/>
                </a:ext>
              </a:extLst>
            </p:cNvPr>
            <p:cNvSpPr/>
            <p:nvPr/>
          </p:nvSpPr>
          <p:spPr>
            <a:xfrm>
              <a:off x="5864149" y="3860583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242DF36-50E6-514C-BC4F-D885E20E9A2B}"/>
                </a:ext>
              </a:extLst>
            </p:cNvPr>
            <p:cNvSpPr/>
            <p:nvPr/>
          </p:nvSpPr>
          <p:spPr>
            <a:xfrm>
              <a:off x="6289569" y="295123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D4E049-4C3C-8940-ADC2-63A96CC9C533}"/>
                </a:ext>
              </a:extLst>
            </p:cNvPr>
            <p:cNvSpPr/>
            <p:nvPr/>
          </p:nvSpPr>
          <p:spPr>
            <a:xfrm>
              <a:off x="6611230" y="2990242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8012FE-BF37-E64C-B8B6-EC00D041EC9C}"/>
                </a:ext>
              </a:extLst>
            </p:cNvPr>
            <p:cNvSpPr/>
            <p:nvPr/>
          </p:nvSpPr>
          <p:spPr>
            <a:xfrm>
              <a:off x="6673834" y="3372301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4FA2F6-AE76-1E43-B030-CA60256B6E7B}"/>
                </a:ext>
              </a:extLst>
            </p:cNvPr>
            <p:cNvSpPr/>
            <p:nvPr/>
          </p:nvSpPr>
          <p:spPr>
            <a:xfrm>
              <a:off x="6151703" y="4278756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A1F2F1-E66D-F44E-AFE9-657E670FD0E8}"/>
                </a:ext>
              </a:extLst>
            </p:cNvPr>
            <p:cNvSpPr/>
            <p:nvPr/>
          </p:nvSpPr>
          <p:spPr>
            <a:xfrm>
              <a:off x="6007129" y="4616781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226404-256D-C049-8705-28FC07882244}"/>
                </a:ext>
              </a:extLst>
            </p:cNvPr>
            <p:cNvSpPr/>
            <p:nvPr/>
          </p:nvSpPr>
          <p:spPr>
            <a:xfrm>
              <a:off x="6777028" y="439901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9E48B5-9987-554D-A209-D0FEC4B46145}"/>
                </a:ext>
              </a:extLst>
            </p:cNvPr>
            <p:cNvSpPr/>
            <p:nvPr/>
          </p:nvSpPr>
          <p:spPr>
            <a:xfrm>
              <a:off x="7045624" y="421338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C7439C2-3631-364D-90E8-4B6A012B6573}"/>
                </a:ext>
              </a:extLst>
            </p:cNvPr>
            <p:cNvSpPr/>
            <p:nvPr/>
          </p:nvSpPr>
          <p:spPr>
            <a:xfrm>
              <a:off x="7198024" y="450338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A9056D9-092F-9F47-A9FE-FFC7A64585D2}"/>
                </a:ext>
              </a:extLst>
            </p:cNvPr>
            <p:cNvSpPr/>
            <p:nvPr/>
          </p:nvSpPr>
          <p:spPr>
            <a:xfrm>
              <a:off x="7762120" y="380388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C01ECD-9809-A94D-A009-526776C9DB85}"/>
                </a:ext>
              </a:extLst>
            </p:cNvPr>
            <p:cNvSpPr/>
            <p:nvPr/>
          </p:nvSpPr>
          <p:spPr>
            <a:xfrm>
              <a:off x="8010327" y="4073167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076C29-9DD5-3744-A603-82A9C813CE75}"/>
                </a:ext>
              </a:extLst>
            </p:cNvPr>
            <p:cNvSpPr/>
            <p:nvPr/>
          </p:nvSpPr>
          <p:spPr>
            <a:xfrm>
              <a:off x="8132389" y="4160557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99E994-2930-CD43-ACB8-C6AC60C2D80C}"/>
              </a:ext>
            </a:extLst>
          </p:cNvPr>
          <p:cNvGrpSpPr/>
          <p:nvPr/>
        </p:nvGrpSpPr>
        <p:grpSpPr>
          <a:xfrm>
            <a:off x="553995" y="2602713"/>
            <a:ext cx="3605099" cy="2701319"/>
            <a:chOff x="607783" y="2602713"/>
            <a:chExt cx="3605099" cy="270131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0BFA2F6-945C-B14B-8D6A-87D35FFAA635}"/>
                </a:ext>
              </a:extLst>
            </p:cNvPr>
            <p:cNvGrpSpPr/>
            <p:nvPr/>
          </p:nvGrpSpPr>
          <p:grpSpPr>
            <a:xfrm>
              <a:off x="607783" y="2602713"/>
              <a:ext cx="3605099" cy="2701319"/>
              <a:chOff x="4958371" y="2452643"/>
              <a:chExt cx="3605098" cy="239482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6A50CC-B696-2949-9932-37FD83DDEB6B}"/>
                  </a:ext>
                </a:extLst>
              </p:cNvPr>
              <p:cNvSpPr/>
              <p:nvPr/>
            </p:nvSpPr>
            <p:spPr>
              <a:xfrm>
                <a:off x="5426354" y="2452643"/>
                <a:ext cx="120530" cy="1095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3B6EE88-9882-AD4A-BC13-949AE1A729F7}"/>
                  </a:ext>
                </a:extLst>
              </p:cNvPr>
              <p:cNvSpPr/>
              <p:nvPr/>
            </p:nvSpPr>
            <p:spPr>
              <a:xfrm>
                <a:off x="5027262" y="2977683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4BF5B0-CA85-1841-878B-68814E9B4436}"/>
                  </a:ext>
                </a:extLst>
              </p:cNvPr>
              <p:cNvSpPr/>
              <p:nvPr/>
            </p:nvSpPr>
            <p:spPr>
              <a:xfrm>
                <a:off x="4958371" y="407645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78911C1-F067-894B-BCF3-ECB7205ADFC4}"/>
                  </a:ext>
                </a:extLst>
              </p:cNvPr>
              <p:cNvSpPr/>
              <p:nvPr/>
            </p:nvSpPr>
            <p:spPr>
              <a:xfrm>
                <a:off x="5147792" y="4293265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DB32A51-1E01-6343-A6AB-C870661D43EC}"/>
                  </a:ext>
                </a:extLst>
              </p:cNvPr>
              <p:cNvSpPr/>
              <p:nvPr/>
            </p:nvSpPr>
            <p:spPr>
              <a:xfrm>
                <a:off x="5548332" y="3364654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F96C4A6-580E-234C-AFD1-65D3AC4208F8}"/>
                  </a:ext>
                </a:extLst>
              </p:cNvPr>
              <p:cNvSpPr/>
              <p:nvPr/>
            </p:nvSpPr>
            <p:spPr>
              <a:xfrm>
                <a:off x="5576581" y="3606377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BD89F1C-783B-074A-A674-B128827D6094}"/>
                  </a:ext>
                </a:extLst>
              </p:cNvPr>
              <p:cNvSpPr/>
              <p:nvPr/>
            </p:nvSpPr>
            <p:spPr>
              <a:xfrm>
                <a:off x="6365005" y="2805457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99D2EB8-03A0-1245-94E3-32BFA4D3D3E3}"/>
                  </a:ext>
                </a:extLst>
              </p:cNvPr>
              <p:cNvSpPr/>
              <p:nvPr/>
            </p:nvSpPr>
            <p:spPr>
              <a:xfrm>
                <a:off x="6786056" y="2643824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EA57B92-A652-3D4C-A183-CF93CE1987C0}"/>
                  </a:ext>
                </a:extLst>
              </p:cNvPr>
              <p:cNvSpPr/>
              <p:nvPr/>
            </p:nvSpPr>
            <p:spPr>
              <a:xfrm>
                <a:off x="6840316" y="346082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A7B7D0E-D3C5-F949-B8F4-C9A8750717F7}"/>
                  </a:ext>
                </a:extLst>
              </p:cNvPr>
              <p:cNvSpPr/>
              <p:nvPr/>
            </p:nvSpPr>
            <p:spPr>
              <a:xfrm>
                <a:off x="5946864" y="4338722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E2F4B76-D42B-6545-B9FD-255EF241673B}"/>
                  </a:ext>
                </a:extLst>
              </p:cNvPr>
              <p:cNvSpPr/>
              <p:nvPr/>
            </p:nvSpPr>
            <p:spPr>
              <a:xfrm>
                <a:off x="6007129" y="4616781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3C47CD1-0DA4-064A-9155-B8E1B1BC6489}"/>
                  </a:ext>
                </a:extLst>
              </p:cNvPr>
              <p:cNvSpPr/>
              <p:nvPr/>
            </p:nvSpPr>
            <p:spPr>
              <a:xfrm>
                <a:off x="5305824" y="473017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AE97095-0A61-B147-9962-7076D1916CF8}"/>
                  </a:ext>
                </a:extLst>
              </p:cNvPr>
              <p:cNvSpPr/>
              <p:nvPr/>
            </p:nvSpPr>
            <p:spPr>
              <a:xfrm>
                <a:off x="6928570" y="4160557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8E84C2D-4401-BB43-B622-F67C4A8AE754}"/>
                  </a:ext>
                </a:extLst>
              </p:cNvPr>
              <p:cNvSpPr/>
              <p:nvPr/>
            </p:nvSpPr>
            <p:spPr>
              <a:xfrm>
                <a:off x="7448190" y="4225325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50850FE-6725-1849-AD97-3613E1365E80}"/>
                  </a:ext>
                </a:extLst>
              </p:cNvPr>
              <p:cNvSpPr/>
              <p:nvPr/>
            </p:nvSpPr>
            <p:spPr>
              <a:xfrm>
                <a:off x="8020913" y="4041840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EAA696E-8642-DE4C-AD2C-98B56D82145F}"/>
                  </a:ext>
                </a:extLst>
              </p:cNvPr>
              <p:cNvSpPr/>
              <p:nvPr/>
            </p:nvSpPr>
            <p:spPr>
              <a:xfrm>
                <a:off x="8281298" y="4452119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D2C6B9D-C9A4-D945-BD97-4BAEE5DFC595}"/>
                  </a:ext>
                </a:extLst>
              </p:cNvPr>
              <p:cNvSpPr/>
              <p:nvPr/>
            </p:nvSpPr>
            <p:spPr>
              <a:xfrm>
                <a:off x="8442939" y="473406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94F9E00-866F-3B41-B986-BDDFA286E955}"/>
                </a:ext>
              </a:extLst>
            </p:cNvPr>
            <p:cNvSpPr/>
            <p:nvPr/>
          </p:nvSpPr>
          <p:spPr>
            <a:xfrm>
              <a:off x="1889577" y="3998980"/>
              <a:ext cx="120530" cy="1279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6AF845-F043-7543-9E1F-D73B56FBB2D4}"/>
                </a:ext>
              </a:extLst>
            </p:cNvPr>
            <p:cNvSpPr/>
            <p:nvPr/>
          </p:nvSpPr>
          <p:spPr>
            <a:xfrm>
              <a:off x="2899700" y="4108257"/>
              <a:ext cx="120530" cy="1279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Down Arrow 47">
            <a:extLst>
              <a:ext uri="{FF2B5EF4-FFF2-40B4-BE49-F238E27FC236}">
                <a16:creationId xmlns:a16="http://schemas.microsoft.com/office/drawing/2014/main" id="{AC95C9A6-76B7-654A-A05E-AD6E53A01AE2}"/>
              </a:ext>
            </a:extLst>
          </p:cNvPr>
          <p:cNvSpPr/>
          <p:nvPr/>
        </p:nvSpPr>
        <p:spPr>
          <a:xfrm rot="16200000">
            <a:off x="4419311" y="3536745"/>
            <a:ext cx="174859" cy="308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20240D-96DB-6D49-A7F6-1C196A9E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4" y="3469464"/>
            <a:ext cx="1638300" cy="184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Counting objects in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5B216-7E90-AF4B-905A-8D98F1A07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In FIJI, use </a:t>
            </a:r>
            <a:r>
              <a:rPr lang="en-US" sz="1800" i="1"/>
              <a:t>Process &gt; Find Maxima.. </a:t>
            </a:r>
            <a:r>
              <a:rPr lang="en-US" sz="1800"/>
              <a:t>to detect peaks in an image</a:t>
            </a:r>
          </a:p>
          <a:p>
            <a:r>
              <a:rPr lang="en-US" sz="1800"/>
              <a:t>Easy way to do a quick counting of objects </a:t>
            </a:r>
          </a:p>
          <a:p>
            <a:pPr marL="0" indent="0">
              <a:buNone/>
            </a:pPr>
            <a:endParaRPr lang="en-US" sz="180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62524-E400-1043-884D-062D3E08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6" y="2169041"/>
            <a:ext cx="2754423" cy="251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9DA9EF-1C5C-5D4C-9B0C-B1B7611ACE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t="9252" r="8300" b="17760"/>
          <a:stretch/>
        </p:blipFill>
        <p:spPr>
          <a:xfrm>
            <a:off x="5982890" y="4047565"/>
            <a:ext cx="2903273" cy="170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656E3E-E49D-F844-A15E-CEA4F20E30B4}"/>
              </a:ext>
            </a:extLst>
          </p:cNvPr>
          <p:cNvSpPr txBox="1"/>
          <p:nvPr/>
        </p:nvSpPr>
        <p:spPr>
          <a:xfrm>
            <a:off x="2380855" y="5932969"/>
            <a:ext cx="438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7375E"/>
                </a:solidFill>
              </a:rPr>
              <a:t>Pipeline: Open image, find maxima, measure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3320-C117-7345-8C7F-D89A6316D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463" y="2508249"/>
            <a:ext cx="1625600" cy="18415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EF99F78B-CD59-F74B-8C71-6E5D38BEA38D}"/>
              </a:ext>
            </a:extLst>
          </p:cNvPr>
          <p:cNvSpPr/>
          <p:nvPr/>
        </p:nvSpPr>
        <p:spPr>
          <a:xfrm rot="16200000">
            <a:off x="3548698" y="3187442"/>
            <a:ext cx="174859" cy="308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Find maxima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A9182-A3AA-6F47-8637-4BF1E7E11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050" y="2643981"/>
            <a:ext cx="2501900" cy="226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B69D7-C37D-D44D-82D5-A24D22F65A95}"/>
              </a:ext>
            </a:extLst>
          </p:cNvPr>
          <p:cNvSpPr txBox="1"/>
          <p:nvPr/>
        </p:nvSpPr>
        <p:spPr>
          <a:xfrm>
            <a:off x="3632192" y="1732407"/>
            <a:ext cx="505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high is the peak value from its base (~dynamic range)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7343D-F239-3A49-B9A2-309B6BAF0200}"/>
              </a:ext>
            </a:extLst>
          </p:cNvPr>
          <p:cNvSpPr txBox="1"/>
          <p:nvPr/>
        </p:nvSpPr>
        <p:spPr>
          <a:xfrm>
            <a:off x="5923050" y="2598983"/>
            <a:ext cx="2661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Include/exclude maxima at the edge of the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42C6A-A3A8-7B4E-AB05-FD14A1AEF464}"/>
              </a:ext>
            </a:extLst>
          </p:cNvPr>
          <p:cNvSpPr txBox="1"/>
          <p:nvPr/>
        </p:nvSpPr>
        <p:spPr>
          <a:xfrm>
            <a:off x="355883" y="4758696"/>
            <a:ext cx="282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Preview the detected points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44E1A6-222C-0E42-9823-FE8327558287}"/>
              </a:ext>
            </a:extLst>
          </p:cNvPr>
          <p:cNvCxnSpPr>
            <a:cxnSpLocks/>
          </p:cNvCxnSpPr>
          <p:nvPr/>
        </p:nvCxnSpPr>
        <p:spPr>
          <a:xfrm>
            <a:off x="4072929" y="2438743"/>
            <a:ext cx="1" cy="639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86D6B1-3DF0-8E47-9D04-D187174D6B00}"/>
              </a:ext>
            </a:extLst>
          </p:cNvPr>
          <p:cNvCxnSpPr>
            <a:cxnSpLocks/>
          </p:cNvCxnSpPr>
          <p:nvPr/>
        </p:nvCxnSpPr>
        <p:spPr>
          <a:xfrm flipH="1">
            <a:off x="4858749" y="3028548"/>
            <a:ext cx="1064301" cy="4904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ED4760-E7A5-3149-B752-5E0707509EF7}"/>
              </a:ext>
            </a:extLst>
          </p:cNvPr>
          <p:cNvSpPr txBox="1"/>
          <p:nvPr/>
        </p:nvSpPr>
        <p:spPr>
          <a:xfrm>
            <a:off x="5923050" y="3534235"/>
            <a:ext cx="307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objects on light or dark </a:t>
            </a:r>
            <a:r>
              <a:rPr lang="en-US" dirty="0" err="1"/>
              <a:t>bg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A4804-B433-294D-B421-6954F50EC922}"/>
              </a:ext>
            </a:extLst>
          </p:cNvPr>
          <p:cNvSpPr txBox="1"/>
          <p:nvPr/>
        </p:nvSpPr>
        <p:spPr>
          <a:xfrm>
            <a:off x="6392914" y="4388531"/>
            <a:ext cx="233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Various output options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548669-8D48-C344-92F5-7BEF2DC117F3}"/>
              </a:ext>
            </a:extLst>
          </p:cNvPr>
          <p:cNvCxnSpPr>
            <a:cxnSpLocks/>
          </p:cNvCxnSpPr>
          <p:nvPr/>
        </p:nvCxnSpPr>
        <p:spPr>
          <a:xfrm flipV="1">
            <a:off x="2637133" y="4081202"/>
            <a:ext cx="1111090" cy="7545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EA751C-EEB0-6F4E-A945-931276F6A3B4}"/>
              </a:ext>
            </a:extLst>
          </p:cNvPr>
          <p:cNvCxnSpPr>
            <a:cxnSpLocks/>
          </p:cNvCxnSpPr>
          <p:nvPr/>
        </p:nvCxnSpPr>
        <p:spPr>
          <a:xfrm flipH="1" flipV="1">
            <a:off x="4639235" y="3689341"/>
            <a:ext cx="1250950" cy="5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68FE5E-AD2A-9644-9698-64EBAB316CB8}"/>
              </a:ext>
            </a:extLst>
          </p:cNvPr>
          <p:cNvCxnSpPr>
            <a:cxnSpLocks/>
          </p:cNvCxnSpPr>
          <p:nvPr/>
        </p:nvCxnSpPr>
        <p:spPr>
          <a:xfrm flipH="1" flipV="1">
            <a:off x="5392273" y="3903567"/>
            <a:ext cx="980657" cy="622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98ECE22-515A-B144-8615-D19D229CC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77"/>
          <a:stretch/>
        </p:blipFill>
        <p:spPr>
          <a:xfrm>
            <a:off x="827690" y="1132673"/>
            <a:ext cx="2459420" cy="19923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05409C2-29A0-FF4C-80FB-E44DAD153059}"/>
              </a:ext>
            </a:extLst>
          </p:cNvPr>
          <p:cNvSpPr txBox="1"/>
          <p:nvPr/>
        </p:nvSpPr>
        <p:spPr>
          <a:xfrm>
            <a:off x="5130463" y="6571312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err="1"/>
              <a:t>Photo</a:t>
            </a:r>
            <a:r>
              <a:rPr lang="de-DE" sz="800"/>
              <a:t>: </a:t>
            </a:r>
            <a:r>
              <a:rPr lang="de-DE" sz="800">
                <a:hlinkClick r:id="rId4"/>
              </a:rPr>
              <a:t>http://fwp.mt.gov/mtoutdoors/HTML/articles/2013/peakbagging.htm#.V-P1NvArIdU</a:t>
            </a:r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136A03-CA60-3B41-8FFD-0763D96E24F7}"/>
              </a:ext>
            </a:extLst>
          </p:cNvPr>
          <p:cNvSpPr txBox="1"/>
          <p:nvPr/>
        </p:nvSpPr>
        <p:spPr>
          <a:xfrm>
            <a:off x="149557" y="6084244"/>
            <a:ext cx="725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More info (on “strict” option): </a:t>
            </a:r>
            <a:r>
              <a:rPr lang="de-DE" sz="1400" dirty="0">
                <a:hlinkClick r:id="rId5"/>
              </a:rPr>
              <a:t>https://forum.image.sc/t/new-maxima-finder-menu-in-fiji/25504/9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831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3" grpId="0"/>
      <p:bldP spid="24" grpId="0"/>
      <p:bldP spid="42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Find maxima menu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D741587F-2971-B647-BCA6-7F71ABDB2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399" y="1032237"/>
            <a:ext cx="2501900" cy="226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DE6ED-F048-F544-AE60-A05C7F8D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54" y="1199894"/>
            <a:ext cx="2559198" cy="16322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7ECF02-5FE1-E947-A3BF-B85DA66703AB}"/>
              </a:ext>
            </a:extLst>
          </p:cNvPr>
          <p:cNvSpPr txBox="1"/>
          <p:nvPr/>
        </p:nvSpPr>
        <p:spPr>
          <a:xfrm>
            <a:off x="2217930" y="3625753"/>
            <a:ext cx="4028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Possible outputs from maxima finder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FDA461-F4B9-DD46-B5C7-71609838B4E0}"/>
              </a:ext>
            </a:extLst>
          </p:cNvPr>
          <p:cNvGrpSpPr/>
          <p:nvPr/>
        </p:nvGrpSpPr>
        <p:grpSpPr>
          <a:xfrm>
            <a:off x="206474" y="4127101"/>
            <a:ext cx="8134695" cy="2321390"/>
            <a:chOff x="206474" y="4127101"/>
            <a:chExt cx="8134695" cy="23213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BBDB52-2FDA-C84E-AC93-0A99B771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474" y="4155167"/>
              <a:ext cx="2011456" cy="21981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595F221-82EB-024E-B873-559A2C26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4077" y="4155167"/>
              <a:ext cx="2002223" cy="21981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C7870E5-2767-7B44-A25A-535DD6D89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349" y="4155167"/>
              <a:ext cx="1982921" cy="21981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A3B8F4-C04C-A848-B772-F4409CFF4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27413" y="4127101"/>
              <a:ext cx="1115279" cy="23213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8A454-CE7C-FF42-9B60-41EDB09EB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2372" y="4127101"/>
              <a:ext cx="1218797" cy="232139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EEAFA5B-F9F6-0F47-80DC-51509C07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99100" y="4155167"/>
              <a:ext cx="1968802" cy="21981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787984-DB5A-0344-A88C-8E37E5EC909A}"/>
              </a:ext>
            </a:extLst>
          </p:cNvPr>
          <p:cNvSpPr/>
          <p:nvPr/>
        </p:nvSpPr>
        <p:spPr>
          <a:xfrm>
            <a:off x="2393576" y="2162537"/>
            <a:ext cx="2017233" cy="17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85900" y="9906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tx2">
                    <a:lumMod val="75000"/>
                  </a:schemeClr>
                </a:solidFill>
              </a:rPr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7E643-24AF-A041-870B-41818AC899D3}"/>
              </a:ext>
            </a:extLst>
          </p:cNvPr>
          <p:cNvSpPr txBox="1"/>
          <p:nvPr/>
        </p:nvSpPr>
        <p:spPr>
          <a:xfrm>
            <a:off x="357051" y="3204754"/>
            <a:ext cx="155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err="1"/>
              <a:t>Used</a:t>
            </a:r>
            <a:r>
              <a:rPr lang="de-DE" sz="1400"/>
              <a:t> </a:t>
            </a:r>
            <a:r>
              <a:rPr lang="de-DE" sz="1400" err="1"/>
              <a:t>data</a:t>
            </a:r>
            <a:r>
              <a:rPr lang="de-DE" sz="1400"/>
              <a:t>:</a:t>
            </a:r>
          </a:p>
          <a:p>
            <a:r>
              <a:rPr lang="de-DE" sz="1400" err="1"/>
              <a:t>Spot_detection.tiff</a:t>
            </a:r>
            <a:endParaRPr lang="de-DE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57D72-067A-F548-979B-5A0432CA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45" y="2152276"/>
            <a:ext cx="2929310" cy="32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F5C6-B139-C64C-AF9A-2F69F7FB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91871"/>
            <a:ext cx="8229600" cy="39342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16B7-0E68-BA4C-BC29-E55F3A4D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50" y="3325156"/>
            <a:ext cx="1788299" cy="29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092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8F29-58FF-D342-B99C-542024F2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tools: </a:t>
            </a:r>
            <a:r>
              <a:rPr lang="en-US" dirty="0" err="1"/>
              <a:t>ComDet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FCDF7-C746-D44C-874C-7E17E0FB7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7920990" cy="4704095"/>
          </a:xfrm>
        </p:spPr>
        <p:txBody>
          <a:bodyPr/>
          <a:lstStyle/>
          <a:p>
            <a:r>
              <a:rPr lang="en-US" dirty="0"/>
              <a:t>Fiji plugin for finding “roundish” objects in image of specified size</a:t>
            </a:r>
          </a:p>
          <a:p>
            <a:pPr lvl="1"/>
            <a:r>
              <a:rPr lang="en-US" dirty="0"/>
              <a:t>Spots, vesicles, droplets, dots, etc.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8" name="Picture 4" descr="gif to show preview interface">
            <a:extLst>
              <a:ext uri="{FF2B5EF4-FFF2-40B4-BE49-F238E27FC236}">
                <a16:creationId xmlns:a16="http://schemas.microsoft.com/office/drawing/2014/main" id="{C94B25C6-64E5-B24C-806F-30DAAB0AE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64450"/>
            <a:ext cx="3954780" cy="21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16917-57E3-2047-AA4F-0BCB85E467FC}"/>
              </a:ext>
            </a:extLst>
          </p:cNvPr>
          <p:cNvSpPr txBox="1"/>
          <p:nvPr/>
        </p:nvSpPr>
        <p:spPr>
          <a:xfrm>
            <a:off x="765810" y="4648741"/>
            <a:ext cx="334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17375E"/>
                </a:solidFill>
              </a:rPr>
              <a:t>Plugins &gt; </a:t>
            </a:r>
            <a:r>
              <a:rPr lang="en-GB" i="1" dirty="0" err="1">
                <a:solidFill>
                  <a:srgbClr val="17375E"/>
                </a:solidFill>
              </a:rPr>
              <a:t>ComDet</a:t>
            </a:r>
            <a:r>
              <a:rPr lang="en-GB" i="1" dirty="0">
                <a:solidFill>
                  <a:srgbClr val="17375E"/>
                </a:solidFill>
              </a:rPr>
              <a:t> Detect Particles</a:t>
            </a:r>
            <a:endParaRPr lang="en-US" i="1" dirty="0">
              <a:solidFill>
                <a:srgbClr val="17375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C7F42-BBEB-884D-A136-3FD05220D4AA}"/>
              </a:ext>
            </a:extLst>
          </p:cNvPr>
          <p:cNvSpPr txBox="1"/>
          <p:nvPr/>
        </p:nvSpPr>
        <p:spPr>
          <a:xfrm>
            <a:off x="4109802" y="6554222"/>
            <a:ext cx="48734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github.com</a:t>
            </a:r>
            <a:r>
              <a:rPr lang="en-US" sz="1050" dirty="0"/>
              <a:t>/</a:t>
            </a:r>
            <a:r>
              <a:rPr lang="en-US" sz="1050" dirty="0" err="1"/>
              <a:t>ekatrukha</a:t>
            </a:r>
            <a:r>
              <a:rPr lang="en-US" sz="1050" dirty="0"/>
              <a:t>/</a:t>
            </a:r>
            <a:r>
              <a:rPr lang="en-US" sz="1050" dirty="0" err="1"/>
              <a:t>ComDet</a:t>
            </a:r>
            <a:r>
              <a:rPr lang="en-US" sz="1050" dirty="0"/>
              <a:t>/wiki/How-to-use-plugin-%28Text-Tutorial%29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60E06-9F3C-6D4E-8E4B-AD47F0B48A93}"/>
              </a:ext>
            </a:extLst>
          </p:cNvPr>
          <p:cNvSpPr txBox="1"/>
          <p:nvPr/>
        </p:nvSpPr>
        <p:spPr>
          <a:xfrm>
            <a:off x="4732022" y="2279783"/>
            <a:ext cx="41605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7375E"/>
                </a:solidFill>
              </a:rPr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Preview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Option to detect in a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Option to do colocalization (shows up when you open 2-ch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Results table </a:t>
            </a:r>
          </a:p>
        </p:txBody>
      </p:sp>
      <p:pic>
        <p:nvPicPr>
          <p:cNvPr id="1030" name="Picture 6" descr="ROI after">
            <a:extLst>
              <a:ext uri="{FF2B5EF4-FFF2-40B4-BE49-F238E27FC236}">
                <a16:creationId xmlns:a16="http://schemas.microsoft.com/office/drawing/2014/main" id="{57E86D46-F159-3F4A-ADB5-78E0572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85" y="4147598"/>
            <a:ext cx="1663781" cy="18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ocalization mark">
            <a:extLst>
              <a:ext uri="{FF2B5EF4-FFF2-40B4-BE49-F238E27FC236}">
                <a16:creationId xmlns:a16="http://schemas.microsoft.com/office/drawing/2014/main" id="{FD1A4FAB-5EE9-8043-8333-AAF23583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27" y="4722628"/>
            <a:ext cx="1870006" cy="16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s table">
            <a:extLst>
              <a:ext uri="{FF2B5EF4-FFF2-40B4-BE49-F238E27FC236}">
                <a16:creationId xmlns:a16="http://schemas.microsoft.com/office/drawing/2014/main" id="{2AE7FA80-2CF8-D142-8BC1-AE519D63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3" y="5303604"/>
            <a:ext cx="4116664" cy="97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0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93795-478F-774C-A52A-7BC7DC6FB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Count spots</a:t>
            </a:r>
          </a:p>
          <a:p>
            <a:r>
              <a:rPr lang="en-US" sz="2000" dirty="0"/>
              <a:t>Open </a:t>
            </a:r>
            <a:r>
              <a:rPr lang="en-US" sz="2000" dirty="0" err="1"/>
              <a:t>nuclei_transcripts_zebrafish.tif</a:t>
            </a:r>
            <a:endParaRPr lang="en-US" sz="2000" dirty="0"/>
          </a:p>
          <a:p>
            <a:r>
              <a:rPr lang="en-US" sz="2000" dirty="0"/>
              <a:t>Split channels and work on channel 1. Crop it.</a:t>
            </a:r>
          </a:p>
          <a:p>
            <a:r>
              <a:rPr lang="en-US" sz="2000" dirty="0"/>
              <a:t>Use Maxima Finder menu to count number of spots in the image</a:t>
            </a:r>
          </a:p>
          <a:p>
            <a:r>
              <a:rPr lang="en-US" sz="2000" dirty="0"/>
              <a:t>List their coordinates</a:t>
            </a:r>
          </a:p>
          <a:p>
            <a:r>
              <a:rPr lang="en-US" sz="2000" dirty="0"/>
              <a:t>Vary the prominence, strict and exclude the edge parameters and identify the changes in maxima detection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4C5728A-2ADB-C944-B5FF-E2532284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58" y="3916363"/>
            <a:ext cx="1869012" cy="22098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141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1B53-A4F1-984A-AF63-389E7C22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4F935-4910-F445-8DD7-B1D586904D7B}"/>
              </a:ext>
            </a:extLst>
          </p:cNvPr>
          <p:cNvGrpSpPr/>
          <p:nvPr/>
        </p:nvGrpSpPr>
        <p:grpSpPr>
          <a:xfrm>
            <a:off x="4246506" y="1149166"/>
            <a:ext cx="4847960" cy="2403451"/>
            <a:chOff x="4813083" y="1239234"/>
            <a:chExt cx="3900503" cy="193373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FD93BD9-7534-1047-8ECA-1A42D68D5787}"/>
                </a:ext>
              </a:extLst>
            </p:cNvPr>
            <p:cNvSpPr/>
            <p:nvPr/>
          </p:nvSpPr>
          <p:spPr>
            <a:xfrm>
              <a:off x="5067552" y="1239234"/>
              <a:ext cx="3391565" cy="193373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2968D6-A58E-CE4F-91D0-0A963AF3EE3C}"/>
                </a:ext>
              </a:extLst>
            </p:cNvPr>
            <p:cNvSpPr txBox="1"/>
            <p:nvPr/>
          </p:nvSpPr>
          <p:spPr>
            <a:xfrm>
              <a:off x="4813083" y="1379418"/>
              <a:ext cx="3900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Counting: Maxima detection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6C2FFC-329F-744E-BFAE-BC231E93D0EE}"/>
                </a:ext>
              </a:extLst>
            </p:cNvPr>
            <p:cNvGrpSpPr/>
            <p:nvPr/>
          </p:nvGrpSpPr>
          <p:grpSpPr>
            <a:xfrm>
              <a:off x="5389403" y="2050099"/>
              <a:ext cx="2662399" cy="914873"/>
              <a:chOff x="5680383" y="2037254"/>
              <a:chExt cx="2761085" cy="1003888"/>
            </a:xfrm>
          </p:grpSpPr>
          <p:pic>
            <p:nvPicPr>
              <p:cNvPr id="10" name="Picture 3">
                <a:extLst>
                  <a:ext uri="{FF2B5EF4-FFF2-40B4-BE49-F238E27FC236}">
                    <a16:creationId xmlns:a16="http://schemas.microsoft.com/office/drawing/2014/main" id="{52429295-A883-5B47-B57B-08DFF29E5D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0383" y="2037254"/>
                <a:ext cx="1050348" cy="100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5B6A26-959D-3E4B-B06B-1248A92749FB}"/>
                  </a:ext>
                </a:extLst>
              </p:cNvPr>
              <p:cNvGrpSpPr/>
              <p:nvPr/>
            </p:nvGrpSpPr>
            <p:grpSpPr>
              <a:xfrm>
                <a:off x="7367630" y="2037254"/>
                <a:ext cx="1073838" cy="1003888"/>
                <a:chOff x="221636" y="1151440"/>
                <a:chExt cx="4396806" cy="4797475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15D3FAA-3B98-2442-A8C9-EF79594D6A19}"/>
                    </a:ext>
                  </a:extLst>
                </p:cNvPr>
                <p:cNvSpPr/>
                <p:nvPr/>
              </p:nvSpPr>
              <p:spPr>
                <a:xfrm>
                  <a:off x="221636" y="1151440"/>
                  <a:ext cx="4396806" cy="479747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2" name="Picture 6">
                  <a:extLst>
                    <a:ext uri="{FF2B5EF4-FFF2-40B4-BE49-F238E27FC236}">
                      <a16:creationId xmlns:a16="http://schemas.microsoft.com/office/drawing/2014/main" id="{A124CCBC-4BA0-9147-8070-32DDD26B27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177" y="1285185"/>
                  <a:ext cx="4232447" cy="4429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8083926-B92D-CB42-A7D4-C637C2DBFA49}"/>
                  </a:ext>
                </a:extLst>
              </p:cNvPr>
              <p:cNvGrpSpPr/>
              <p:nvPr/>
            </p:nvGrpSpPr>
            <p:grpSpPr>
              <a:xfrm>
                <a:off x="7488518" y="2215822"/>
                <a:ext cx="850947" cy="577356"/>
                <a:chOff x="5163318" y="2951239"/>
                <a:chExt cx="3089601" cy="1778939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3C2FE5F-0E2B-BF43-8B86-67469D9F5541}"/>
                    </a:ext>
                  </a:extLst>
                </p:cNvPr>
                <p:cNvSpPr/>
                <p:nvPr/>
              </p:nvSpPr>
              <p:spPr>
                <a:xfrm>
                  <a:off x="5556958" y="3110341"/>
                  <a:ext cx="120530" cy="1095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6F1FE81-CFD4-144C-8901-D65FB4ACD6E2}"/>
                    </a:ext>
                  </a:extLst>
                </p:cNvPr>
                <p:cNvSpPr/>
                <p:nvPr/>
              </p:nvSpPr>
              <p:spPr>
                <a:xfrm>
                  <a:off x="5163318" y="325890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89B49BB-EC24-1A48-807A-C5302FBCF473}"/>
                    </a:ext>
                  </a:extLst>
                </p:cNvPr>
                <p:cNvSpPr/>
                <p:nvPr/>
              </p:nvSpPr>
              <p:spPr>
                <a:xfrm>
                  <a:off x="5198258" y="397310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0406513A-7305-EF48-AF4B-B1BDA498E83E}"/>
                    </a:ext>
                  </a:extLst>
                </p:cNvPr>
                <p:cNvSpPr/>
                <p:nvPr/>
              </p:nvSpPr>
              <p:spPr>
                <a:xfrm>
                  <a:off x="5315718" y="412550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57195A7-37E5-BE49-A3B3-F6A1AF447F60}"/>
                    </a:ext>
                  </a:extLst>
                </p:cNvPr>
                <p:cNvSpPr/>
                <p:nvPr/>
              </p:nvSpPr>
              <p:spPr>
                <a:xfrm>
                  <a:off x="5617223" y="3726813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483F40C-70EB-1B4E-A631-6BE272D37D5F}"/>
                    </a:ext>
                  </a:extLst>
                </p:cNvPr>
                <p:cNvSpPr/>
                <p:nvPr/>
              </p:nvSpPr>
              <p:spPr>
                <a:xfrm>
                  <a:off x="5864149" y="3860583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922382B-8A00-F845-AB52-474F130794BE}"/>
                    </a:ext>
                  </a:extLst>
                </p:cNvPr>
                <p:cNvSpPr/>
                <p:nvPr/>
              </p:nvSpPr>
              <p:spPr>
                <a:xfrm>
                  <a:off x="6289569" y="295123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903B1AC-F18D-4043-A75D-BF3195937148}"/>
                    </a:ext>
                  </a:extLst>
                </p:cNvPr>
                <p:cNvSpPr/>
                <p:nvPr/>
              </p:nvSpPr>
              <p:spPr>
                <a:xfrm>
                  <a:off x="6611230" y="2990242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F15E6E2-69CE-E54B-993B-BD59C5A64D2A}"/>
                    </a:ext>
                  </a:extLst>
                </p:cNvPr>
                <p:cNvSpPr/>
                <p:nvPr/>
              </p:nvSpPr>
              <p:spPr>
                <a:xfrm>
                  <a:off x="6673834" y="3372301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8AD9A5C-1E03-FB43-A95A-5CF1FE09A480}"/>
                    </a:ext>
                  </a:extLst>
                </p:cNvPr>
                <p:cNvSpPr/>
                <p:nvPr/>
              </p:nvSpPr>
              <p:spPr>
                <a:xfrm>
                  <a:off x="6151703" y="4278756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45FCF55-3C0D-404B-9E4C-99D218FBC9E3}"/>
                    </a:ext>
                  </a:extLst>
                </p:cNvPr>
                <p:cNvSpPr/>
                <p:nvPr/>
              </p:nvSpPr>
              <p:spPr>
                <a:xfrm>
                  <a:off x="6007129" y="4616781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808E48D-D57B-A048-B150-04AF836FBC80}"/>
                    </a:ext>
                  </a:extLst>
                </p:cNvPr>
                <p:cNvSpPr/>
                <p:nvPr/>
              </p:nvSpPr>
              <p:spPr>
                <a:xfrm>
                  <a:off x="6777028" y="439901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68C792F-10E6-1B41-BFB2-39EE4DE98F7D}"/>
                    </a:ext>
                  </a:extLst>
                </p:cNvPr>
                <p:cNvSpPr/>
                <p:nvPr/>
              </p:nvSpPr>
              <p:spPr>
                <a:xfrm>
                  <a:off x="7045624" y="421338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4E07E9E-E37E-1040-9958-1F2799F368AA}"/>
                    </a:ext>
                  </a:extLst>
                </p:cNvPr>
                <p:cNvSpPr/>
                <p:nvPr/>
              </p:nvSpPr>
              <p:spPr>
                <a:xfrm>
                  <a:off x="7198024" y="450338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4E8D5B8-2244-464E-99FD-FE285E8A5EC0}"/>
                    </a:ext>
                  </a:extLst>
                </p:cNvPr>
                <p:cNvSpPr/>
                <p:nvPr/>
              </p:nvSpPr>
              <p:spPr>
                <a:xfrm>
                  <a:off x="7762120" y="380388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6BD994F-E2BF-5143-87C7-7D24F2202F16}"/>
                    </a:ext>
                  </a:extLst>
                </p:cNvPr>
                <p:cNvSpPr/>
                <p:nvPr/>
              </p:nvSpPr>
              <p:spPr>
                <a:xfrm>
                  <a:off x="8010327" y="4073167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6C8A3F6-7BBF-2645-A103-427DEF7C0F42}"/>
                    </a:ext>
                  </a:extLst>
                </p:cNvPr>
                <p:cNvSpPr/>
                <p:nvPr/>
              </p:nvSpPr>
              <p:spPr>
                <a:xfrm>
                  <a:off x="8132389" y="4160557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9AFBD7F3-539D-FA46-A79B-ECD0DB888096}"/>
                  </a:ext>
                </a:extLst>
              </p:cNvPr>
              <p:cNvSpPr/>
              <p:nvPr/>
            </p:nvSpPr>
            <p:spPr>
              <a:xfrm>
                <a:off x="6940834" y="2492548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05968-5270-E544-8161-ACF6069E75E2}"/>
              </a:ext>
            </a:extLst>
          </p:cNvPr>
          <p:cNvGrpSpPr/>
          <p:nvPr/>
        </p:nvGrpSpPr>
        <p:grpSpPr>
          <a:xfrm>
            <a:off x="24042" y="1149166"/>
            <a:ext cx="4504700" cy="2417669"/>
            <a:chOff x="1613088" y="1189965"/>
            <a:chExt cx="4504700" cy="2417669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2BC67F5F-B16F-754E-9FA2-0D6B1837F1FB}"/>
                </a:ext>
              </a:extLst>
            </p:cNvPr>
            <p:cNvSpPr/>
            <p:nvPr/>
          </p:nvSpPr>
          <p:spPr>
            <a:xfrm>
              <a:off x="1831334" y="1189965"/>
              <a:ext cx="3966641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EFF32BE-4EA5-E54E-9041-86406343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432" y="1995368"/>
              <a:ext cx="1111488" cy="124828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D76743-3414-5347-8EB2-751FFC86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906" y="1955984"/>
              <a:ext cx="1177330" cy="130219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A5159C-2C6B-4E41-AE8D-F5A305174A9B}"/>
                </a:ext>
              </a:extLst>
            </p:cNvPr>
            <p:cNvSpPr txBox="1"/>
            <p:nvPr/>
          </p:nvSpPr>
          <p:spPr>
            <a:xfrm>
              <a:off x="1613088" y="1373407"/>
              <a:ext cx="4504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Detection vs Segmentation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59CF82-F559-384A-84E1-0F3C4D9F008C}"/>
              </a:ext>
            </a:extLst>
          </p:cNvPr>
          <p:cNvGrpSpPr/>
          <p:nvPr/>
        </p:nvGrpSpPr>
        <p:grpSpPr>
          <a:xfrm>
            <a:off x="699247" y="3864530"/>
            <a:ext cx="7432804" cy="2417669"/>
            <a:chOff x="389966" y="3864530"/>
            <a:chExt cx="7432804" cy="24176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D9FCB24-9D45-7145-9A90-4A19232955F6}"/>
                </a:ext>
              </a:extLst>
            </p:cNvPr>
            <p:cNvGrpSpPr/>
            <p:nvPr/>
          </p:nvGrpSpPr>
          <p:grpSpPr>
            <a:xfrm>
              <a:off x="389966" y="3864530"/>
              <a:ext cx="7432804" cy="2417669"/>
              <a:chOff x="407517" y="2300012"/>
              <a:chExt cx="7432804" cy="2417669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275150CB-27C4-584B-8ACD-EF7541B43BFA}"/>
                  </a:ext>
                </a:extLst>
              </p:cNvPr>
              <p:cNvSpPr/>
              <p:nvPr/>
            </p:nvSpPr>
            <p:spPr>
              <a:xfrm>
                <a:off x="407517" y="2300012"/>
                <a:ext cx="7432804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53CD1C-016C-6C4A-B3D4-543D448F99CC}"/>
                  </a:ext>
                </a:extLst>
              </p:cNvPr>
              <p:cNvSpPr txBox="1"/>
              <p:nvPr/>
            </p:nvSpPr>
            <p:spPr>
              <a:xfrm>
                <a:off x="2553911" y="2444750"/>
                <a:ext cx="31400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FIJI Find Maxima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8CF81E6-7813-304C-B43C-197739261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6913" y="4438081"/>
              <a:ext cx="1575190" cy="172139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4CEAFEB-E7DB-2043-AD95-F423E3C9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3027" y="4637209"/>
              <a:ext cx="1539728" cy="140863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DDAED28-AC6A-3D47-ADCA-B5EB34F21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3" t="9252" r="8300" b="17760"/>
            <a:stretch/>
          </p:blipFill>
          <p:spPr>
            <a:xfrm>
              <a:off x="5103679" y="4787317"/>
              <a:ext cx="1622936" cy="1022918"/>
            </a:xfrm>
            <a:prstGeom prst="rect">
              <a:avLst/>
            </a:prstGeom>
          </p:spPr>
        </p:pic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9875E2A4-C43F-A742-BE4E-C4D359724834}"/>
                </a:ext>
              </a:extLst>
            </p:cNvPr>
            <p:cNvSpPr/>
            <p:nvPr/>
          </p:nvSpPr>
          <p:spPr>
            <a:xfrm>
              <a:off x="2836386" y="5201558"/>
              <a:ext cx="182163" cy="13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39C40D6-DFBC-CC46-AD32-999C9A356363}"/>
                </a:ext>
              </a:extLst>
            </p:cNvPr>
            <p:cNvSpPr/>
            <p:nvPr/>
          </p:nvSpPr>
          <p:spPr>
            <a:xfrm>
              <a:off x="4773186" y="5269212"/>
              <a:ext cx="182163" cy="13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4396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8107-1EB2-0546-BC72-F49BBE1A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What is a digital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E63C-C4A9-B949-8A9D-9C311B40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503613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 digital image is a matrix with numbers.</a:t>
            </a:r>
          </a:p>
          <a:p>
            <a:r>
              <a:rPr lang="en-US" sz="1800" dirty="0"/>
              <a:t>A single pixel is the representation of one number of the matrix.</a:t>
            </a:r>
          </a:p>
          <a:p>
            <a:pPr lvl="1"/>
            <a:r>
              <a:rPr lang="en-US" sz="1600" dirty="0"/>
              <a:t>A pixel is not a little square but just the visualization of  a single number.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Images are characterized by size, spatial resolution, intensity, bit-depth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BE1FA-60BE-C140-8EBC-B7A21B976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33659"/>
            <a:ext cx="2297358" cy="25105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25BA16-FA2A-F445-98AE-8523639EBB2E}"/>
              </a:ext>
            </a:extLst>
          </p:cNvPr>
          <p:cNvSpPr/>
          <p:nvPr/>
        </p:nvSpPr>
        <p:spPr>
          <a:xfrm>
            <a:off x="1298496" y="3311091"/>
            <a:ext cx="183795" cy="15479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C76C1FD-5B05-814B-B168-8F225FF99F79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736" y="2477544"/>
            <a:ext cx="2667600" cy="27712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7803819-77B4-554E-BA6B-04EE7EE8C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"/>
          <a:stretch/>
        </p:blipFill>
        <p:spPr bwMode="auto">
          <a:xfrm>
            <a:off x="2770367" y="2477545"/>
            <a:ext cx="2668876" cy="277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DA85A4-025E-7149-B697-EC1E71C33493}"/>
              </a:ext>
            </a:extLst>
          </p:cNvPr>
          <p:cNvGrpSpPr/>
          <p:nvPr/>
        </p:nvGrpSpPr>
        <p:grpSpPr>
          <a:xfrm>
            <a:off x="5586720" y="5383224"/>
            <a:ext cx="2904507" cy="608529"/>
            <a:chOff x="5969865" y="5500688"/>
            <a:chExt cx="3262946" cy="608529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2AE55BE-78BC-E641-8AFC-467EC21D3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569" y="5500688"/>
              <a:ext cx="2997177" cy="2952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4251E9-A994-3948-8A6B-8C60882F6F72}"/>
                </a:ext>
              </a:extLst>
            </p:cNvPr>
            <p:cNvSpPr txBox="1"/>
            <p:nvPr/>
          </p:nvSpPr>
          <p:spPr>
            <a:xfrm>
              <a:off x="5969865" y="5738813"/>
              <a:ext cx="46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6FD398-9F66-614B-9E48-DF22144F3F6D}"/>
                </a:ext>
              </a:extLst>
            </p:cNvPr>
            <p:cNvSpPr txBox="1"/>
            <p:nvPr/>
          </p:nvSpPr>
          <p:spPr>
            <a:xfrm>
              <a:off x="8620121" y="5739885"/>
              <a:ext cx="612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255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5CB72C-4A6A-9948-8B6A-6428823B66BB}"/>
              </a:ext>
            </a:extLst>
          </p:cNvPr>
          <p:cNvCxnSpPr>
            <a:stCxn id="7" idx="0"/>
          </p:cNvCxnSpPr>
          <p:nvPr/>
        </p:nvCxnSpPr>
        <p:spPr>
          <a:xfrm flipV="1">
            <a:off x="1390394" y="2477544"/>
            <a:ext cx="1364164" cy="8335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B052FD-A919-8A44-9E27-1E9F7C693D56}"/>
              </a:ext>
            </a:extLst>
          </p:cNvPr>
          <p:cNvCxnSpPr>
            <a:cxnSpLocks/>
          </p:cNvCxnSpPr>
          <p:nvPr/>
        </p:nvCxnSpPr>
        <p:spPr>
          <a:xfrm>
            <a:off x="1390393" y="3465885"/>
            <a:ext cx="1318216" cy="170288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9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18566</TotalTime>
  <Words>3953</Words>
  <Application>Microsoft Macintosh PowerPoint</Application>
  <PresentationFormat>On-screen Show (4:3)</PresentationFormat>
  <Paragraphs>859</Paragraphs>
  <Slides>82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Courier New</vt:lpstr>
      <vt:lpstr>Symbol</vt:lpstr>
      <vt:lpstr>2_Office Theme</vt:lpstr>
      <vt:lpstr>Introduction to Image Analysis with FIJI</vt:lpstr>
      <vt:lpstr>Who are we?</vt:lpstr>
      <vt:lpstr>Course Overview</vt:lpstr>
      <vt:lpstr>Overview</vt:lpstr>
      <vt:lpstr>What is Bio-Image Analysis?</vt:lpstr>
      <vt:lpstr>Bio-Image Analysis</vt:lpstr>
      <vt:lpstr>Bio-Image Analysis</vt:lpstr>
      <vt:lpstr>PowerPoint Presentation</vt:lpstr>
      <vt:lpstr>What is a digital image?</vt:lpstr>
      <vt:lpstr>Image formation process</vt:lpstr>
      <vt:lpstr>Image formation is not perfect.</vt:lpstr>
      <vt:lpstr>Image dimensions</vt:lpstr>
      <vt:lpstr>Image metadata</vt:lpstr>
      <vt:lpstr>Pixel size (sampling)</vt:lpstr>
      <vt:lpstr>Optical resolution</vt:lpstr>
      <vt:lpstr>Nyquist–Shannon sampling theorem</vt:lpstr>
      <vt:lpstr>Quiz</vt:lpstr>
      <vt:lpstr>Bit-depth</vt:lpstr>
      <vt:lpstr>Lookup tables (LUTs)</vt:lpstr>
      <vt:lpstr>Lookup tables (LUTs)</vt:lpstr>
      <vt:lpstr>Quiz</vt:lpstr>
      <vt:lpstr>Image Histogram</vt:lpstr>
      <vt:lpstr>Image Histogram</vt:lpstr>
      <vt:lpstr>Multichannel images</vt:lpstr>
      <vt:lpstr>Color Images (RGB)</vt:lpstr>
      <vt:lpstr>Color spaces</vt:lpstr>
      <vt:lpstr>File formats</vt:lpstr>
      <vt:lpstr>PowerPoint Presentation</vt:lpstr>
      <vt:lpstr>Image Analysis Software</vt:lpstr>
      <vt:lpstr>PowerPoint Presentation</vt:lpstr>
      <vt:lpstr>Image Analysis Software: FIJI</vt:lpstr>
      <vt:lpstr>FIJI: Menu and Interface</vt:lpstr>
      <vt:lpstr>Command Finder</vt:lpstr>
      <vt:lpstr>Opening images with FIJI</vt:lpstr>
      <vt:lpstr>Image Interface</vt:lpstr>
      <vt:lpstr>Image Navigation</vt:lpstr>
      <vt:lpstr>Image meta-data</vt:lpstr>
      <vt:lpstr>Spatial scale bar</vt:lpstr>
      <vt:lpstr>Viewing pixel values</vt:lpstr>
      <vt:lpstr>Image histogram</vt:lpstr>
      <vt:lpstr>Brightness &amp; Contrast</vt:lpstr>
      <vt:lpstr>Brightness &amp; Contrast</vt:lpstr>
      <vt:lpstr>Multichannel images</vt:lpstr>
      <vt:lpstr>RGB vs composite images</vt:lpstr>
      <vt:lpstr>Lookup tables</vt:lpstr>
      <vt:lpstr>Color calibration Bar</vt:lpstr>
      <vt:lpstr>Setting Fiji up properly</vt:lpstr>
      <vt:lpstr>Fiji Update Sites</vt:lpstr>
      <vt:lpstr>Adding an update site</vt:lpstr>
      <vt:lpstr>Image.sc Forum: Getting Help</vt:lpstr>
      <vt:lpstr>Demo</vt:lpstr>
      <vt:lpstr>Quiz</vt:lpstr>
      <vt:lpstr>Bit depth: Converting the image type</vt:lpstr>
      <vt:lpstr>Bit-depth Conversion: 16bit -&gt; 8bit</vt:lpstr>
      <vt:lpstr>Bit-depth Conversion: 16bit -&gt; 8bit</vt:lpstr>
      <vt:lpstr>Exercise</vt:lpstr>
      <vt:lpstr>Exercise</vt:lpstr>
      <vt:lpstr>Summary</vt:lpstr>
      <vt:lpstr>PowerPoint Presentation</vt:lpstr>
      <vt:lpstr>ROI: Region of Interest</vt:lpstr>
      <vt:lpstr>ROI: Region of Interest</vt:lpstr>
      <vt:lpstr>ROI: Region of Interest</vt:lpstr>
      <vt:lpstr>ROI Measure Workflow</vt:lpstr>
      <vt:lpstr>The ROI Manager</vt:lpstr>
      <vt:lpstr>The ROI Manager</vt:lpstr>
      <vt:lpstr>The ROI Manager</vt:lpstr>
      <vt:lpstr>Quiz 4</vt:lpstr>
      <vt:lpstr>Image Overlay</vt:lpstr>
      <vt:lpstr>PowerPoint Presentation</vt:lpstr>
      <vt:lpstr>Exercise</vt:lpstr>
      <vt:lpstr>Summary</vt:lpstr>
      <vt:lpstr>PowerPoint Presentation</vt:lpstr>
      <vt:lpstr>Finding Objects</vt:lpstr>
      <vt:lpstr>Object detection</vt:lpstr>
      <vt:lpstr>Image maxima: counting objects</vt:lpstr>
      <vt:lpstr>Counting objects in Fiji</vt:lpstr>
      <vt:lpstr>Find maxima menu</vt:lpstr>
      <vt:lpstr>Find maxima menu</vt:lpstr>
      <vt:lpstr>PowerPoint Presentation</vt:lpstr>
      <vt:lpstr>Other tools: ComDet</vt:lpstr>
      <vt:lpstr>Exercise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 with FIJI</dc:title>
  <dc:creator>Microsoft Office User</dc:creator>
  <cp:lastModifiedBy>Gayathri Nadar</cp:lastModifiedBy>
  <cp:revision>307</cp:revision>
  <dcterms:created xsi:type="dcterms:W3CDTF">2019-05-06T14:28:01Z</dcterms:created>
  <dcterms:modified xsi:type="dcterms:W3CDTF">2021-04-28T12:40:13Z</dcterms:modified>
</cp:coreProperties>
</file>